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02" autoAdjust="0"/>
    <p:restoredTop sz="94660"/>
  </p:normalViewPr>
  <p:slideViewPr>
    <p:cSldViewPr snapToGrid="0">
      <p:cViewPr varScale="1">
        <p:scale>
          <a:sx n="63" d="100"/>
          <a:sy n="63" d="100"/>
        </p:scale>
        <p:origin x="84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E936D9-4FC4-40CA-963B-1B5FB810CD6D}" type="datetimeFigureOut">
              <a:rPr lang="en-US" smtClean="0"/>
              <a:t>11/8/2017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47361A-1C18-473F-A801-2818E542C396}" type="slidenum">
              <a:rPr lang="en-US" smtClean="0"/>
              <a:t>‹#›</a:t>
            </a:fld>
            <a:endParaRPr lang="en-US"/>
          </a:p>
        </p:txBody>
      </p:sp>
    </p:spTree>
    <p:extLst>
      <p:ext uri="{BB962C8B-B14F-4D97-AF65-F5344CB8AC3E}">
        <p14:creationId xmlns:p14="http://schemas.microsoft.com/office/powerpoint/2010/main" val="2200981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Elton John was born on March 25, 1947 in Pinner United Kingdom. In his five-decade career he has sold more than 300 million records which have included “Goodbye Yellow Brick Road”(Released in 1973, and still a huge hit) “Madman Across the Water”, and “Tumbleweed Connection” </a:t>
            </a:r>
          </a:p>
        </p:txBody>
      </p:sp>
      <p:sp>
        <p:nvSpPr>
          <p:cNvPr id="4" name="Slide Number Placeholder 3"/>
          <p:cNvSpPr>
            <a:spLocks noGrp="1"/>
          </p:cNvSpPr>
          <p:nvPr>
            <p:ph type="sldNum" sz="quarter" idx="10"/>
          </p:nvPr>
        </p:nvSpPr>
        <p:spPr/>
        <p:txBody>
          <a:bodyPr/>
          <a:lstStyle/>
          <a:p>
            <a:fld id="{8647361A-1C18-473F-A801-2818E542C396}" type="slidenum">
              <a:rPr lang="en-US" smtClean="0"/>
              <a:t>2</a:t>
            </a:fld>
            <a:endParaRPr lang="en-US"/>
          </a:p>
        </p:txBody>
      </p:sp>
    </p:spTree>
    <p:extLst>
      <p:ext uri="{BB962C8B-B14F-4D97-AF65-F5344CB8AC3E}">
        <p14:creationId xmlns:p14="http://schemas.microsoft.com/office/powerpoint/2010/main" val="22780141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0:00-0:09: This song starts out by the piano playing in a major key </a:t>
            </a:r>
          </a:p>
          <a:p>
            <a:r>
              <a:rPr lang="en-US" dirty="0"/>
              <a:t>0:08-1:12: Acoustic guitar enters and plays with the piano, playing very similar melodies. Elton John starts singing in a tenor voice and the bass guitar also starts playing in the first verse. This pattern continues until the chorus. At 0:40 the strings enter. </a:t>
            </a:r>
          </a:p>
          <a:p>
            <a:r>
              <a:rPr lang="en-US" dirty="0"/>
              <a:t>1:35 A flute enters. Once the chorus is over, the instruments improvise before the second verse enters</a:t>
            </a:r>
          </a:p>
          <a:p>
            <a:r>
              <a:rPr lang="en-US" dirty="0"/>
              <a:t>1:51 the drums enter and continue throughout the rest of the song</a:t>
            </a:r>
          </a:p>
          <a:p>
            <a:r>
              <a:rPr lang="en-US" dirty="0"/>
              <a:t>A harp enters at 2:26 and plays a similar series of plucking patterns</a:t>
            </a:r>
          </a:p>
          <a:p>
            <a:r>
              <a:rPr lang="en-US" dirty="0"/>
              <a:t>2:57: the full melody of the orchestra and band instruments play together</a:t>
            </a:r>
          </a:p>
          <a:p>
            <a:r>
              <a:rPr lang="en-US" dirty="0"/>
              <a:t>3:30-3:46: Repeat of the chorus with slight adjustments. </a:t>
            </a:r>
          </a:p>
          <a:p>
            <a:r>
              <a:rPr lang="en-US" dirty="0"/>
              <a:t>3:46-4:12: The bass, drums, and harp end, leaving the violins to hold and fade until the song comes to an end. </a:t>
            </a:r>
          </a:p>
          <a:p>
            <a:endParaRPr lang="en-US" dirty="0"/>
          </a:p>
        </p:txBody>
      </p:sp>
      <p:sp>
        <p:nvSpPr>
          <p:cNvPr id="4" name="Slide Number Placeholder 3"/>
          <p:cNvSpPr>
            <a:spLocks noGrp="1"/>
          </p:cNvSpPr>
          <p:nvPr>
            <p:ph type="sldNum" sz="quarter" idx="10"/>
          </p:nvPr>
        </p:nvSpPr>
        <p:spPr/>
        <p:txBody>
          <a:bodyPr/>
          <a:lstStyle/>
          <a:p>
            <a:fld id="{8647361A-1C18-473F-A801-2818E542C396}" type="slidenum">
              <a:rPr lang="en-US" smtClean="0"/>
              <a:t>11</a:t>
            </a:fld>
            <a:endParaRPr lang="en-US"/>
          </a:p>
        </p:txBody>
      </p:sp>
    </p:spTree>
    <p:extLst>
      <p:ext uri="{BB962C8B-B14F-4D97-AF65-F5344CB8AC3E}">
        <p14:creationId xmlns:p14="http://schemas.microsoft.com/office/powerpoint/2010/main" val="39162306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0:00-0:12: The song starts out with the piano playing </a:t>
            </a:r>
          </a:p>
          <a:p>
            <a:r>
              <a:rPr lang="en-US" dirty="0"/>
              <a:t>0:12-0:39: He starts singing in a bass tone. This verse is touching and emotional because of the use of the solo piano. </a:t>
            </a:r>
          </a:p>
          <a:p>
            <a:r>
              <a:rPr lang="en-US" dirty="0"/>
              <a:t>0:39-1:23: The verse eases nicely into the chorus. The piano mixed with his voice continue to play</a:t>
            </a:r>
          </a:p>
          <a:p>
            <a:r>
              <a:rPr lang="en-US" dirty="0"/>
              <a:t>1:24-1:53 A cello and flute join in with the piano, and the melody is the same as the previous verse</a:t>
            </a:r>
          </a:p>
          <a:p>
            <a:r>
              <a:rPr lang="en-US" dirty="0"/>
              <a:t>1:54: The chorus is exactly the same as the first. The lyrics do not change. The strings and flute join in this chorus. </a:t>
            </a:r>
          </a:p>
          <a:p>
            <a:r>
              <a:rPr lang="en-US" dirty="0"/>
              <a:t>1:55-2:37: The beginning of this verse is a repetition of the first verse. The piano is playing and this time you hear the guitar accompanied in the verse. </a:t>
            </a:r>
          </a:p>
          <a:p>
            <a:r>
              <a:rPr lang="en-US" dirty="0"/>
              <a:t>2:38-3:08: The lyrics do not change at all, but Elton does sing higher notes. All the instruments are now present as the chorus plays.</a:t>
            </a:r>
          </a:p>
          <a:p>
            <a:r>
              <a:rPr lang="en-US" dirty="0"/>
              <a:t>3:08-3:35: The guitar and piano continue to play the lasting chords until the song comes to an end. </a:t>
            </a:r>
          </a:p>
          <a:p>
            <a:endParaRPr lang="en-US" dirty="0"/>
          </a:p>
        </p:txBody>
      </p:sp>
      <p:sp>
        <p:nvSpPr>
          <p:cNvPr id="4" name="Slide Number Placeholder 3"/>
          <p:cNvSpPr>
            <a:spLocks noGrp="1"/>
          </p:cNvSpPr>
          <p:nvPr>
            <p:ph type="sldNum" sz="quarter" idx="10"/>
          </p:nvPr>
        </p:nvSpPr>
        <p:spPr/>
        <p:txBody>
          <a:bodyPr/>
          <a:lstStyle/>
          <a:p>
            <a:fld id="{8647361A-1C18-473F-A801-2818E542C396}" type="slidenum">
              <a:rPr lang="en-US" smtClean="0"/>
              <a:t>12</a:t>
            </a:fld>
            <a:endParaRPr lang="en-US"/>
          </a:p>
        </p:txBody>
      </p:sp>
    </p:spTree>
    <p:extLst>
      <p:ext uri="{BB962C8B-B14F-4D97-AF65-F5344CB8AC3E}">
        <p14:creationId xmlns:p14="http://schemas.microsoft.com/office/powerpoint/2010/main" val="35226185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0:00 This song doesn’t start with a usual introduction. After the piano is played for one chord in a jazz beat, Elton John begins to sing. The drums enter at 0:42. </a:t>
            </a:r>
          </a:p>
          <a:p>
            <a:r>
              <a:rPr lang="en-US" dirty="0"/>
              <a:t>0:56-1:52: The music picks up into a easy, steady beat. There are a lot of background vocals in the chorus. An acoustic guitar begins to play a harmony now with the other instruments. At 0:56, 1:10, and 1:24 comes in to create a sound similar too a rocket ship traveling through space. The chorus then repeats. </a:t>
            </a:r>
          </a:p>
          <a:p>
            <a:r>
              <a:rPr lang="en-US" dirty="0"/>
              <a:t>1:52 The second verse then starts. The drum stops and the melody is back to just the piano and vocals until 2:15 where a synthesizer enters and the drums build back up at 2:48. The instruments then start playing again for the chorus. </a:t>
            </a:r>
          </a:p>
          <a:p>
            <a:r>
              <a:rPr lang="en-US" dirty="0"/>
              <a:t>2:49 There is no change to the chorus. It is sung twice. Elton John then repeatedly sings, “And I think its going to be a long, long time.” varying in tone until the song comes to an end. </a:t>
            </a:r>
          </a:p>
          <a:p>
            <a:endParaRPr lang="en-US" dirty="0"/>
          </a:p>
          <a:p>
            <a:endParaRPr lang="en-US" dirty="0"/>
          </a:p>
        </p:txBody>
      </p:sp>
      <p:sp>
        <p:nvSpPr>
          <p:cNvPr id="4" name="Slide Number Placeholder 3"/>
          <p:cNvSpPr>
            <a:spLocks noGrp="1"/>
          </p:cNvSpPr>
          <p:nvPr>
            <p:ph type="sldNum" sz="quarter" idx="10"/>
          </p:nvPr>
        </p:nvSpPr>
        <p:spPr/>
        <p:txBody>
          <a:bodyPr/>
          <a:lstStyle/>
          <a:p>
            <a:fld id="{8647361A-1C18-473F-A801-2818E542C396}" type="slidenum">
              <a:rPr lang="en-US" smtClean="0"/>
              <a:t>13</a:t>
            </a:fld>
            <a:endParaRPr lang="en-US"/>
          </a:p>
        </p:txBody>
      </p:sp>
    </p:spTree>
    <p:extLst>
      <p:ext uri="{BB962C8B-B14F-4D97-AF65-F5344CB8AC3E}">
        <p14:creationId xmlns:p14="http://schemas.microsoft.com/office/powerpoint/2010/main" val="1999948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0:00-0:16 The introduction to this song is very soothing. It starts out with the piano, keyboards and some soft guitar sounds. </a:t>
            </a:r>
          </a:p>
          <a:p>
            <a:r>
              <a:rPr lang="en-US" dirty="0"/>
              <a:t>0:017-0:48 Elton John starts singing along with the piano. Very soft and relaxing sounds that make for a beautiful </a:t>
            </a:r>
            <a:r>
              <a:rPr lang="en-US" dirty="0" err="1"/>
              <a:t>meoldy</a:t>
            </a:r>
            <a:r>
              <a:rPr lang="en-US" dirty="0"/>
              <a:t>. </a:t>
            </a:r>
          </a:p>
          <a:p>
            <a:r>
              <a:rPr lang="en-US" dirty="0"/>
              <a:t>0:49-2:03 It’s a longer chorus that usual. All of the instruments come together. There is a lot of back vocals in the chorus. The sounds of the piano and strings really stick out in this part. During 1:48 all the different sounds of the instruments begin to stop but the sound of the piano, keyboards, and bass continue to play. </a:t>
            </a:r>
          </a:p>
          <a:p>
            <a:r>
              <a:rPr lang="en-US" dirty="0"/>
              <a:t>2:05-2:38 The second verse is very similar to the first verse. It is the piano and Elton singing. </a:t>
            </a:r>
          </a:p>
          <a:p>
            <a:r>
              <a:rPr lang="en-US" dirty="0"/>
              <a:t>2:23-2:28 Throughout this small section you can hear the added sounds the keyboard to add a little of that electric sound. </a:t>
            </a:r>
          </a:p>
          <a:p>
            <a:r>
              <a:rPr lang="en-US" dirty="0"/>
              <a:t>2:29-3:38 The chorus is happening again. As far as the music goes it is exactly the same. The instruments are being played nicely together, Elton is singing with the back vocals occasionally. </a:t>
            </a:r>
          </a:p>
          <a:p>
            <a:r>
              <a:rPr lang="en-US" dirty="0"/>
              <a:t>3:39-3:53 Elton repeats the last line of the chorus “Its enough to make kings and vagabonds believe the very best.” All the instruments began to go silent </a:t>
            </a:r>
          </a:p>
          <a:p>
            <a:r>
              <a:rPr lang="en-US" dirty="0"/>
              <a:t>3:53-4:00 You hear the piano and guitar go softer until the song ends. </a:t>
            </a:r>
          </a:p>
          <a:p>
            <a:endParaRPr lang="en-US" dirty="0"/>
          </a:p>
        </p:txBody>
      </p:sp>
      <p:sp>
        <p:nvSpPr>
          <p:cNvPr id="4" name="Slide Number Placeholder 3"/>
          <p:cNvSpPr>
            <a:spLocks noGrp="1"/>
          </p:cNvSpPr>
          <p:nvPr>
            <p:ph type="sldNum" sz="quarter" idx="10"/>
          </p:nvPr>
        </p:nvSpPr>
        <p:spPr/>
        <p:txBody>
          <a:bodyPr/>
          <a:lstStyle/>
          <a:p>
            <a:fld id="{8647361A-1C18-473F-A801-2818E542C396}" type="slidenum">
              <a:rPr lang="en-US" smtClean="0"/>
              <a:t>14</a:t>
            </a:fld>
            <a:endParaRPr lang="en-US"/>
          </a:p>
        </p:txBody>
      </p:sp>
    </p:spTree>
    <p:extLst>
      <p:ext uri="{BB962C8B-B14F-4D97-AF65-F5344CB8AC3E}">
        <p14:creationId xmlns:p14="http://schemas.microsoft.com/office/powerpoint/2010/main" val="28633163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End. </a:t>
            </a:r>
          </a:p>
        </p:txBody>
      </p:sp>
      <p:sp>
        <p:nvSpPr>
          <p:cNvPr id="4" name="Slide Number Placeholder 3"/>
          <p:cNvSpPr>
            <a:spLocks noGrp="1"/>
          </p:cNvSpPr>
          <p:nvPr>
            <p:ph type="sldNum" sz="quarter" idx="10"/>
          </p:nvPr>
        </p:nvSpPr>
        <p:spPr/>
        <p:txBody>
          <a:bodyPr/>
          <a:lstStyle/>
          <a:p>
            <a:fld id="{8647361A-1C18-473F-A801-2818E542C396}" type="slidenum">
              <a:rPr lang="en-US" smtClean="0"/>
              <a:t>15</a:t>
            </a:fld>
            <a:endParaRPr lang="en-US"/>
          </a:p>
        </p:txBody>
      </p:sp>
    </p:spTree>
    <p:extLst>
      <p:ext uri="{BB962C8B-B14F-4D97-AF65-F5344CB8AC3E}">
        <p14:creationId xmlns:p14="http://schemas.microsoft.com/office/powerpoint/2010/main" val="392029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Elton was the oldest of four children whose parents were Stanley Dwight and Sheila Eileen. He started playing the piano at three years old. He showed natural music aptitude at school which won him a scholarship to the Royal Academy of Music, and studied there for five years. His mother helped get him gigs at local pubs. </a:t>
            </a:r>
          </a:p>
        </p:txBody>
      </p:sp>
      <p:sp>
        <p:nvSpPr>
          <p:cNvPr id="4" name="Slide Number Placeholder 3"/>
          <p:cNvSpPr>
            <a:spLocks noGrp="1"/>
          </p:cNvSpPr>
          <p:nvPr>
            <p:ph type="sldNum" sz="quarter" idx="10"/>
          </p:nvPr>
        </p:nvSpPr>
        <p:spPr/>
        <p:txBody>
          <a:bodyPr/>
          <a:lstStyle/>
          <a:p>
            <a:fld id="{8647361A-1C18-473F-A801-2818E542C396}" type="slidenum">
              <a:rPr lang="en-US" smtClean="0"/>
              <a:t>3</a:t>
            </a:fld>
            <a:endParaRPr lang="en-US"/>
          </a:p>
        </p:txBody>
      </p:sp>
    </p:spTree>
    <p:extLst>
      <p:ext uri="{BB962C8B-B14F-4D97-AF65-F5344CB8AC3E}">
        <p14:creationId xmlns:p14="http://schemas.microsoft.com/office/powerpoint/2010/main" val="36516041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Elton spent his nights playing solo gigs and also working with </a:t>
            </a:r>
            <a:r>
              <a:rPr lang="en-US" dirty="0" err="1"/>
              <a:t>Bluesology</a:t>
            </a:r>
            <a:r>
              <a:rPr lang="en-US" dirty="0"/>
              <a:t>. By the 1960s </a:t>
            </a:r>
            <a:r>
              <a:rPr lang="en-US" dirty="0" err="1"/>
              <a:t>Bluesology</a:t>
            </a:r>
            <a:r>
              <a:rPr lang="en-US" dirty="0"/>
              <a:t> was touring with bands like, “The </a:t>
            </a:r>
            <a:r>
              <a:rPr lang="en-US" dirty="0" err="1"/>
              <a:t>Isley</a:t>
            </a:r>
            <a:r>
              <a:rPr lang="en-US" dirty="0"/>
              <a:t> Brothers” and “Patti Labelle and the </a:t>
            </a:r>
            <a:r>
              <a:rPr lang="en-US" dirty="0" err="1"/>
              <a:t>Bluebelles</a:t>
            </a:r>
            <a:r>
              <a:rPr lang="en-US" dirty="0"/>
              <a:t>.” In 1967 Elton interviewed with a British magazine, “New Musical Express” and then for “Liberty Records”. At the meeting he was handed a stack of lyrics written by Bernie </a:t>
            </a:r>
            <a:r>
              <a:rPr lang="en-US" dirty="0" err="1"/>
              <a:t>Tauplin</a:t>
            </a:r>
            <a:r>
              <a:rPr lang="en-US" dirty="0"/>
              <a:t>. He wrote the music for him and that’s when their partnership started. </a:t>
            </a:r>
          </a:p>
        </p:txBody>
      </p:sp>
      <p:sp>
        <p:nvSpPr>
          <p:cNvPr id="4" name="Slide Number Placeholder 3"/>
          <p:cNvSpPr>
            <a:spLocks noGrp="1"/>
          </p:cNvSpPr>
          <p:nvPr>
            <p:ph type="sldNum" sz="quarter" idx="10"/>
          </p:nvPr>
        </p:nvSpPr>
        <p:spPr/>
        <p:txBody>
          <a:bodyPr/>
          <a:lstStyle/>
          <a:p>
            <a:fld id="{8647361A-1C18-473F-A801-2818E542C396}" type="slidenum">
              <a:rPr lang="en-US" smtClean="0"/>
              <a:t>4</a:t>
            </a:fld>
            <a:endParaRPr lang="en-US"/>
          </a:p>
        </p:txBody>
      </p:sp>
    </p:spTree>
    <p:extLst>
      <p:ext uri="{BB962C8B-B14F-4D97-AF65-F5344CB8AC3E}">
        <p14:creationId xmlns:p14="http://schemas.microsoft.com/office/powerpoint/2010/main" val="19693317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Between 1969-1973 Elton John and Bernie </a:t>
            </a:r>
            <a:r>
              <a:rPr lang="en-US" dirty="0" err="1"/>
              <a:t>Tauplin</a:t>
            </a:r>
            <a:r>
              <a:rPr lang="en-US" dirty="0"/>
              <a:t> started writing more complex songs. The first record hit was “Border Song”, released in 1970. Other popular songs that were sung by Elton John include, “Daniel”(1973), “Don’t Go Breaking My Heart”(co-sung with Kiki Dee), “Crocodile Rock”(1972), “Don’t let the sun go down on me”(1974), “Candle in the Wind”(1973), “Honky Cat”(1972), and “Can You Feel the Love Tonight”(1994)</a:t>
            </a:r>
          </a:p>
        </p:txBody>
      </p:sp>
      <p:sp>
        <p:nvSpPr>
          <p:cNvPr id="4" name="Slide Number Placeholder 3"/>
          <p:cNvSpPr>
            <a:spLocks noGrp="1"/>
          </p:cNvSpPr>
          <p:nvPr>
            <p:ph type="sldNum" sz="quarter" idx="10"/>
          </p:nvPr>
        </p:nvSpPr>
        <p:spPr/>
        <p:txBody>
          <a:bodyPr/>
          <a:lstStyle/>
          <a:p>
            <a:fld id="{8647361A-1C18-473F-A801-2818E542C396}" type="slidenum">
              <a:rPr lang="en-US" smtClean="0"/>
              <a:t>5</a:t>
            </a:fld>
            <a:endParaRPr lang="en-US"/>
          </a:p>
        </p:txBody>
      </p:sp>
    </p:spTree>
    <p:extLst>
      <p:ext uri="{BB962C8B-B14F-4D97-AF65-F5344CB8AC3E}">
        <p14:creationId xmlns:p14="http://schemas.microsoft.com/office/powerpoint/2010/main" val="28356819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Throughout the years, Elton John has done many collaborations that have achieved great success. “Bad Blood”(co-sung by John Lennon), “Don’t Go Breaking My Heart(co-sung by Kiki Dee), Elton John and Eminem “Stan”, and Elton John and Ed Sheeran “The A Team”. Elton John was inducted into the Rock and Roll Hall of Fame in 1994 and was knighted in 1998. During that time he wrote songs for the Disney film, The Lion King which turned out to be very successful. He won an academy award for his song, “Can You Feel the Love Tonight” Currently, Elton John is still very active in his career. He is going to be composing big Broadway musicals and still shares his great music with the world today. </a:t>
            </a:r>
          </a:p>
        </p:txBody>
      </p:sp>
      <p:sp>
        <p:nvSpPr>
          <p:cNvPr id="4" name="Slide Number Placeholder 3"/>
          <p:cNvSpPr>
            <a:spLocks noGrp="1"/>
          </p:cNvSpPr>
          <p:nvPr>
            <p:ph type="sldNum" sz="quarter" idx="10"/>
          </p:nvPr>
        </p:nvSpPr>
        <p:spPr/>
        <p:txBody>
          <a:bodyPr/>
          <a:lstStyle/>
          <a:p>
            <a:fld id="{8647361A-1C18-473F-A801-2818E542C396}" type="slidenum">
              <a:rPr lang="en-US" smtClean="0"/>
              <a:t>6</a:t>
            </a:fld>
            <a:endParaRPr lang="en-US"/>
          </a:p>
        </p:txBody>
      </p:sp>
    </p:spTree>
    <p:extLst>
      <p:ext uri="{BB962C8B-B14F-4D97-AF65-F5344CB8AC3E}">
        <p14:creationId xmlns:p14="http://schemas.microsoft.com/office/powerpoint/2010/main" val="37771263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original composer to this song was Elton John himself. The lyrics for this song were written by Bernie </a:t>
            </a:r>
            <a:r>
              <a:rPr lang="en-US" dirty="0" err="1"/>
              <a:t>Taupin</a:t>
            </a:r>
            <a:r>
              <a:rPr lang="en-US" dirty="0"/>
              <a:t>. It was first recorded in 1970. As soon as “Your Song” was released it was praised by critics. In a 1975 interview with Rolling Stone, John Lennon said, “I remember hearing Elton John’s ‘Your Song’, it was one of his first big hits and remember thinking, Great that’s the first new thing that’s happened since we "The Beatles” It was a huge step forward.” This song was Elton Johns first pop hit. </a:t>
            </a:r>
          </a:p>
        </p:txBody>
      </p:sp>
      <p:sp>
        <p:nvSpPr>
          <p:cNvPr id="4" name="Slide Number Placeholder 3"/>
          <p:cNvSpPr>
            <a:spLocks noGrp="1"/>
          </p:cNvSpPr>
          <p:nvPr>
            <p:ph type="sldNum" sz="quarter" idx="10"/>
          </p:nvPr>
        </p:nvSpPr>
        <p:spPr/>
        <p:txBody>
          <a:bodyPr/>
          <a:lstStyle/>
          <a:p>
            <a:fld id="{8647361A-1C18-473F-A801-2818E542C396}" type="slidenum">
              <a:rPr lang="en-US" smtClean="0"/>
              <a:t>7</a:t>
            </a:fld>
            <a:endParaRPr lang="en-US"/>
          </a:p>
        </p:txBody>
      </p:sp>
    </p:spTree>
    <p:extLst>
      <p:ext uri="{BB962C8B-B14F-4D97-AF65-F5344CB8AC3E}">
        <p14:creationId xmlns:p14="http://schemas.microsoft.com/office/powerpoint/2010/main" val="12181823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Elton john composed this song in 1972. The songs lyrics were written by Bernie </a:t>
            </a:r>
            <a:r>
              <a:rPr lang="en-US" dirty="0" err="1"/>
              <a:t>Taupin</a:t>
            </a:r>
            <a:r>
              <a:rPr lang="en-US" dirty="0"/>
              <a:t> to capture the spirit of California in the 1970s and dedicated it to the many women he met there. This song wasn’t a huge hit when it was first released, but it slowly became one of his greatest hits ever. </a:t>
            </a:r>
          </a:p>
        </p:txBody>
      </p:sp>
      <p:sp>
        <p:nvSpPr>
          <p:cNvPr id="4" name="Slide Number Placeholder 3"/>
          <p:cNvSpPr>
            <a:spLocks noGrp="1"/>
          </p:cNvSpPr>
          <p:nvPr>
            <p:ph type="sldNum" sz="quarter" idx="10"/>
          </p:nvPr>
        </p:nvSpPr>
        <p:spPr/>
        <p:txBody>
          <a:bodyPr/>
          <a:lstStyle/>
          <a:p>
            <a:fld id="{8647361A-1C18-473F-A801-2818E542C396}" type="slidenum">
              <a:rPr lang="en-US" smtClean="0"/>
              <a:t>8</a:t>
            </a:fld>
            <a:endParaRPr lang="en-US"/>
          </a:p>
        </p:txBody>
      </p:sp>
    </p:spTree>
    <p:extLst>
      <p:ext uri="{BB962C8B-B14F-4D97-AF65-F5344CB8AC3E}">
        <p14:creationId xmlns:p14="http://schemas.microsoft.com/office/powerpoint/2010/main" val="40555601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Rocket Man was composed by Elton John and Bernie </a:t>
            </a:r>
            <a:r>
              <a:rPr lang="en-US" dirty="0" err="1"/>
              <a:t>Taupin</a:t>
            </a:r>
            <a:r>
              <a:rPr lang="en-US" dirty="0"/>
              <a:t> and it was released in 1972. It was a huge success and reached the number six song in the US the week of its release. The song was inspired by a short story called, “The Rocket Man.” It describes a mars bound astronaut with mixed feelings about leaving for his job. </a:t>
            </a:r>
          </a:p>
        </p:txBody>
      </p:sp>
      <p:sp>
        <p:nvSpPr>
          <p:cNvPr id="4" name="Slide Number Placeholder 3"/>
          <p:cNvSpPr>
            <a:spLocks noGrp="1"/>
          </p:cNvSpPr>
          <p:nvPr>
            <p:ph type="sldNum" sz="quarter" idx="10"/>
          </p:nvPr>
        </p:nvSpPr>
        <p:spPr/>
        <p:txBody>
          <a:bodyPr/>
          <a:lstStyle/>
          <a:p>
            <a:fld id="{8647361A-1C18-473F-A801-2818E542C396}" type="slidenum">
              <a:rPr lang="en-US" smtClean="0"/>
              <a:t>9</a:t>
            </a:fld>
            <a:endParaRPr lang="en-US"/>
          </a:p>
        </p:txBody>
      </p:sp>
    </p:spTree>
    <p:extLst>
      <p:ext uri="{BB962C8B-B14F-4D97-AF65-F5344CB8AC3E}">
        <p14:creationId xmlns:p14="http://schemas.microsoft.com/office/powerpoint/2010/main" val="5014289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song was composed by Elton John with lyrics written by Tim Rice. The song was written for the Disney movie “The Lion King” which is supposed to represent the love for each other. The song was so popular that it received an academy award for Best original song, and reached number four on the Billboard Hot 100. </a:t>
            </a:r>
          </a:p>
        </p:txBody>
      </p:sp>
      <p:sp>
        <p:nvSpPr>
          <p:cNvPr id="4" name="Slide Number Placeholder 3"/>
          <p:cNvSpPr>
            <a:spLocks noGrp="1"/>
          </p:cNvSpPr>
          <p:nvPr>
            <p:ph type="sldNum" sz="quarter" idx="10"/>
          </p:nvPr>
        </p:nvSpPr>
        <p:spPr/>
        <p:txBody>
          <a:bodyPr/>
          <a:lstStyle/>
          <a:p>
            <a:fld id="{8647361A-1C18-473F-A801-2818E542C396}" type="slidenum">
              <a:rPr lang="en-US" smtClean="0"/>
              <a:t>10</a:t>
            </a:fld>
            <a:endParaRPr lang="en-US"/>
          </a:p>
        </p:txBody>
      </p:sp>
    </p:spTree>
    <p:extLst>
      <p:ext uri="{BB962C8B-B14F-4D97-AF65-F5344CB8AC3E}">
        <p14:creationId xmlns:p14="http://schemas.microsoft.com/office/powerpoint/2010/main" val="269566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60EA64-D806-43AC-9DF2-F8C432F32B4C}" type="datetimeFigureOut">
              <a:rPr lang="en-US" smtClean="0"/>
              <a:t>11/8/2017</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8A7A6979-0714-4377-B894-6BE4C2D6E202}" type="slidenum">
              <a:rPr lang="en-US" smtClean="0"/>
              <a:pPr/>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101544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smtClean="0"/>
              <a:t>11/8/2017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99216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smtClean="0"/>
              <a:t>11/8/2017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7858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70A7B3-6521-4DCA-87E5-044747A908C1}" type="datetimeFigureOut">
              <a:rPr lang="en-US" smtClean="0"/>
              <a:t>11/8/2017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79773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60EA64-D806-43AC-9DF2-F8C432F32B4C}" type="datetimeFigureOut">
              <a:rPr lang="en-US" smtClean="0"/>
              <a:t>11/8/2017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74650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B134690-1557-4C89-A502-4959FE7FAD70}" type="datetimeFigureOut">
              <a:rPr lang="en-US" smtClean="0"/>
              <a:t>11/8/2017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23831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F7D4976-E339-4826-83B7-FBD03F55ECF8}" type="datetimeFigureOut">
              <a:rPr lang="en-US" smtClean="0"/>
              <a:t>11/8/2017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40770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smtClean="0"/>
              <a:t>11/8/2017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smtClean="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49642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smtClean="0"/>
              <a:t>11/8/2017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34570764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1BE4249-C0D0-4B06-8692-E8BB871AF643}" type="datetimeFigureOut">
              <a:rPr lang="en-US" smtClean="0"/>
              <a:t>11/8/2017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54727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042B0DB6-F5C7-45FB-8CF3-31B45F9C2DAC}" type="datetimeFigureOut">
              <a:rPr lang="en-US" smtClean="0"/>
              <a:t>11/8/2017</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687036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1160EA64-D806-43AC-9DF2-F8C432F32B4C}" type="datetimeFigureOut">
              <a:rPr lang="en-US" smtClean="0"/>
              <a:t>11/8/2017</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8A7A6979-0714-4377-B894-6BE4C2D6E202}" type="slidenum">
              <a:rPr lang="en-US" smtClean="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698541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ftr="0" dt="0"/>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8" Type="http://schemas.openxmlformats.org/officeDocument/2006/relationships/hyperlink" Target="https://en.wikipedia.org/wiki/Can_You_Feel_the_Love_Tonight" TargetMode="External"/><Relationship Id="rId3" Type="http://schemas.openxmlformats.org/officeDocument/2006/relationships/hyperlink" Target="https://www.eltonjohn.com/" TargetMode="External"/><Relationship Id="rId7" Type="http://schemas.openxmlformats.org/officeDocument/2006/relationships/hyperlink" Target="https://en.wikipedia.org/wiki/Rocket_Man_(song)"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hyperlink" Target="https://en.wikipedia.org/wiki/Tiny_Dancer" TargetMode="External"/><Relationship Id="rId5" Type="http://schemas.openxmlformats.org/officeDocument/2006/relationships/hyperlink" Target="https://en.wikipedia.org/wiki/Your_Song" TargetMode="External"/><Relationship Id="rId4" Type="http://schemas.openxmlformats.org/officeDocument/2006/relationships/hyperlink" Target="https://www.lalive.com/news/detail/elton-johns-biggest-collaborations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5F9E98A-4FF4-43D6-9C48-6DF0E7F2D27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207A636-DC99-4588-80C4-9E069B97C3F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pic>
        <p:nvPicPr>
          <p:cNvPr id="12" name="Picture 11">
            <a:extLst>
              <a:ext uri="{FF2B5EF4-FFF2-40B4-BE49-F238E27FC236}">
                <a16:creationId xmlns:a16="http://schemas.microsoft.com/office/drawing/2014/main" id="{D4ED6A5F-3B06-48C5-850F-8045C4DF69AE}"/>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4" name="Straight Connector 13">
            <a:extLst>
              <a:ext uri="{FF2B5EF4-FFF2-40B4-BE49-F238E27FC236}">
                <a16:creationId xmlns:a16="http://schemas.microsoft.com/office/drawing/2014/main" id="{C9A60B9D-8DAC-4DA9-88DE-9911621A2B96}"/>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F2BAA51-3181-4303-929A-FCD9C33F8900}"/>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7685" y="1328764"/>
            <a:ext cx="0" cy="3466826"/>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E5972796-D254-4C0F-B3CC-18F088A8C0B1}"/>
              </a:ext>
            </a:extLst>
          </p:cNvPr>
          <p:cNvSpPr>
            <a:spLocks noGrp="1"/>
          </p:cNvSpPr>
          <p:nvPr>
            <p:ph type="ctrTitle"/>
          </p:nvPr>
        </p:nvSpPr>
        <p:spPr>
          <a:xfrm>
            <a:off x="960933" y="960241"/>
            <a:ext cx="6849699" cy="4203872"/>
          </a:xfrm>
        </p:spPr>
        <p:txBody>
          <a:bodyPr anchor="ctr">
            <a:normAutofit/>
          </a:bodyPr>
          <a:lstStyle/>
          <a:p>
            <a:pPr algn="r"/>
            <a:r>
              <a:rPr lang="en-US" sz="5400" dirty="0"/>
              <a:t>Reginald Kenneth Dwight</a:t>
            </a:r>
            <a:br>
              <a:rPr lang="en-US" sz="5400" dirty="0"/>
            </a:br>
            <a:r>
              <a:rPr lang="en-US" sz="5400" dirty="0"/>
              <a:t> Aka: Sir Elton John</a:t>
            </a:r>
          </a:p>
        </p:txBody>
      </p:sp>
      <p:sp>
        <p:nvSpPr>
          <p:cNvPr id="3" name="Subtitle 2">
            <a:extLst>
              <a:ext uri="{FF2B5EF4-FFF2-40B4-BE49-F238E27FC236}">
                <a16:creationId xmlns:a16="http://schemas.microsoft.com/office/drawing/2014/main" id="{A292791E-AF13-4228-A368-25F2A33963E5}"/>
              </a:ext>
            </a:extLst>
          </p:cNvPr>
          <p:cNvSpPr>
            <a:spLocks noGrp="1"/>
          </p:cNvSpPr>
          <p:nvPr>
            <p:ph type="subTitle" idx="1"/>
          </p:nvPr>
        </p:nvSpPr>
        <p:spPr>
          <a:xfrm>
            <a:off x="8453071" y="964028"/>
            <a:ext cx="2770873" cy="4196299"/>
          </a:xfrm>
        </p:spPr>
        <p:txBody>
          <a:bodyPr anchor="ctr">
            <a:normAutofit/>
          </a:bodyPr>
          <a:lstStyle/>
          <a:p>
            <a:r>
              <a:rPr lang="en-US" dirty="0"/>
              <a:t>By: Hannah </a:t>
            </a:r>
            <a:r>
              <a:rPr lang="en-US" dirty="0" err="1"/>
              <a:t>Richins</a:t>
            </a:r>
            <a:r>
              <a:rPr lang="en-US" dirty="0"/>
              <a:t> </a:t>
            </a:r>
          </a:p>
        </p:txBody>
      </p:sp>
    </p:spTree>
    <p:extLst>
      <p:ext uri="{BB962C8B-B14F-4D97-AF65-F5344CB8AC3E}">
        <p14:creationId xmlns:p14="http://schemas.microsoft.com/office/powerpoint/2010/main" val="1250439286"/>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ABCAE3-64FC-4149-819F-2C181282415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48" name="Picture 47" descr="A picture containing indoor, furniture&#10;&#10;Description generated with high confidence">
            <a:extLst>
              <a:ext uri="{FF2B5EF4-FFF2-40B4-BE49-F238E27FC236}">
                <a16:creationId xmlns:a16="http://schemas.microsoft.com/office/drawing/2014/main" id="{012FDCFE-9AD2-4D8A-8CBF-B3AA37EBF6DD}"/>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50" name="Straight Connector 49">
            <a:extLst>
              <a:ext uri="{FF2B5EF4-FFF2-40B4-BE49-F238E27FC236}">
                <a16:creationId xmlns:a16="http://schemas.microsoft.com/office/drawing/2014/main" id="{FBD463FC-4CA8-4FF4-85A3-AF9F4B98D210}"/>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A56012FD-74A8-4C91-B318-435CF2B71927}"/>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54" name="Rectangle 53">
            <a:extLst>
              <a:ext uri="{FF2B5EF4-FFF2-40B4-BE49-F238E27FC236}">
                <a16:creationId xmlns:a16="http://schemas.microsoft.com/office/drawing/2014/main" id="{45C76AC0-BB6B-419E-A327-AFA29750080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8B0E4246-09B8-46D7-A0D2-4D264863AD3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58" name="Picture 57" descr="A picture containing indoor, furniture&#10;&#10;Description generated with high confidence">
            <a:extLst>
              <a:ext uri="{FF2B5EF4-FFF2-40B4-BE49-F238E27FC236}">
                <a16:creationId xmlns:a16="http://schemas.microsoft.com/office/drawing/2014/main" id="{F50C8D8D-B32F-4194-8321-164EC442750E}"/>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60" name="Straight Connector 59">
            <a:extLst>
              <a:ext uri="{FF2B5EF4-FFF2-40B4-BE49-F238E27FC236}">
                <a16:creationId xmlns:a16="http://schemas.microsoft.com/office/drawing/2014/main" id="{5BD24D8B-8573-4260-B700-E860AD6D2A8E}"/>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B3E0B6A3-E197-43D6-82D5-7455DAB1A746}"/>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79647" y="1847088"/>
            <a:ext cx="4158750"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10" name="Picture Placeholder 9">
            <a:extLst>
              <a:ext uri="{FF2B5EF4-FFF2-40B4-BE49-F238E27FC236}">
                <a16:creationId xmlns:a16="http://schemas.microsoft.com/office/drawing/2014/main" id="{F2461EB9-DD44-4475-9B15-1C93E931C6CF}"/>
              </a:ext>
            </a:extLst>
          </p:cNvPr>
          <p:cNvPicPr>
            <a:picLocks noGrp="1" noChangeAspect="1"/>
          </p:cNvPicPr>
          <p:nvPr>
            <p:ph type="pic" idx="1"/>
          </p:nvPr>
        </p:nvPicPr>
        <p:blipFill rotWithShape="1">
          <a:blip r:embed="rId4"/>
          <a:srcRect/>
          <a:stretch/>
        </p:blipFill>
        <p:spPr>
          <a:xfrm>
            <a:off x="1279869" y="805583"/>
            <a:ext cx="4660762" cy="4660762"/>
          </a:xfrm>
          <a:prstGeom prst="rect">
            <a:avLst/>
          </a:prstGeom>
        </p:spPr>
      </p:pic>
      <p:sp>
        <p:nvSpPr>
          <p:cNvPr id="2" name="Title 1">
            <a:extLst>
              <a:ext uri="{FF2B5EF4-FFF2-40B4-BE49-F238E27FC236}">
                <a16:creationId xmlns:a16="http://schemas.microsoft.com/office/drawing/2014/main" id="{E640B439-76DC-490F-AC85-0095F2F55FA2}"/>
              </a:ext>
            </a:extLst>
          </p:cNvPr>
          <p:cNvSpPr>
            <a:spLocks noGrp="1"/>
          </p:cNvSpPr>
          <p:nvPr>
            <p:ph type="title"/>
          </p:nvPr>
        </p:nvSpPr>
        <p:spPr>
          <a:xfrm>
            <a:off x="6579648" y="804520"/>
            <a:ext cx="4158749" cy="1049235"/>
          </a:xfrm>
        </p:spPr>
        <p:txBody>
          <a:bodyPr vert="horz" lIns="91440" tIns="45720" rIns="91440" bIns="45720" rtlCol="0" anchor="t">
            <a:normAutofit/>
          </a:bodyPr>
          <a:lstStyle/>
          <a:p>
            <a:r>
              <a:rPr lang="en-US" dirty="0"/>
              <a:t>Composition History </a:t>
            </a:r>
          </a:p>
        </p:txBody>
      </p:sp>
      <p:sp>
        <p:nvSpPr>
          <p:cNvPr id="4" name="Text Placeholder 3">
            <a:extLst>
              <a:ext uri="{FF2B5EF4-FFF2-40B4-BE49-F238E27FC236}">
                <a16:creationId xmlns:a16="http://schemas.microsoft.com/office/drawing/2014/main" id="{4BDE7FE2-19E9-4C12-AFEC-1824962F6A2A}"/>
              </a:ext>
            </a:extLst>
          </p:cNvPr>
          <p:cNvSpPr>
            <a:spLocks noGrp="1"/>
          </p:cNvSpPr>
          <p:nvPr>
            <p:ph type="body" sz="half" idx="2"/>
          </p:nvPr>
        </p:nvSpPr>
        <p:spPr>
          <a:xfrm>
            <a:off x="6579647" y="2015732"/>
            <a:ext cx="4158750" cy="3450613"/>
          </a:xfrm>
        </p:spPr>
        <p:txBody>
          <a:bodyPr vert="horz" lIns="91440" tIns="45720" rIns="91440" bIns="45720" rtlCol="0" anchor="t">
            <a:normAutofit/>
          </a:bodyPr>
          <a:lstStyle/>
          <a:p>
            <a:pPr indent="-228600">
              <a:buFont typeface="Arial" panose="020B0604020202020204" pitchFamily="34" charset="0"/>
              <a:buChar char="•"/>
            </a:pPr>
            <a:r>
              <a:rPr lang="en-US" dirty="0"/>
              <a:t>“Can You Feel the Love Tonight” </a:t>
            </a:r>
          </a:p>
          <a:p>
            <a:pPr indent="-228600">
              <a:buFont typeface="Arial" panose="020B0604020202020204" pitchFamily="34" charset="0"/>
              <a:buChar char="•"/>
            </a:pPr>
            <a:r>
              <a:rPr lang="en-US" dirty="0"/>
              <a:t>Composed by Elton John </a:t>
            </a:r>
          </a:p>
          <a:p>
            <a:pPr indent="-228600">
              <a:buFont typeface="Arial" panose="020B0604020202020204" pitchFamily="34" charset="0"/>
              <a:buChar char="•"/>
            </a:pPr>
            <a:r>
              <a:rPr lang="en-US" dirty="0"/>
              <a:t> “The Lion King” </a:t>
            </a:r>
          </a:p>
          <a:p>
            <a:pPr indent="-228600">
              <a:buFont typeface="Arial" panose="020B0604020202020204" pitchFamily="34" charset="0"/>
              <a:buChar char="•"/>
            </a:pPr>
            <a:r>
              <a:rPr lang="en-US" dirty="0"/>
              <a:t>Academy award win </a:t>
            </a:r>
          </a:p>
        </p:txBody>
      </p:sp>
    </p:spTree>
    <p:extLst>
      <p:ext uri="{BB962C8B-B14F-4D97-AF65-F5344CB8AC3E}">
        <p14:creationId xmlns:p14="http://schemas.microsoft.com/office/powerpoint/2010/main" val="27372770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CE580D1-F917-4567-AFB4-99AA9B52ADF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3" name="Picture 12">
            <a:extLst>
              <a:ext uri="{FF2B5EF4-FFF2-40B4-BE49-F238E27FC236}">
                <a16:creationId xmlns:a16="http://schemas.microsoft.com/office/drawing/2014/main" id="{1F5620B8-A2D8-4568-B566-F0453A0D9167}"/>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5" name="Straight Connector 14">
            <a:extLst>
              <a:ext uri="{FF2B5EF4-FFF2-40B4-BE49-F238E27FC236}">
                <a16:creationId xmlns:a16="http://schemas.microsoft.com/office/drawing/2014/main" id="{1C7D2BA4-4B7A-4596-8BCC-5CF715423894}"/>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9D4B225-18E9-4C5B-94D8-2ABE6D161E4A}"/>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6" name="Picture Placeholder 5" descr="A person holding a guitar&#10;&#10;Description generated with high confidence">
            <a:extLst>
              <a:ext uri="{FF2B5EF4-FFF2-40B4-BE49-F238E27FC236}">
                <a16:creationId xmlns:a16="http://schemas.microsoft.com/office/drawing/2014/main" id="{93163ABD-E9D3-4648-94CF-9B74D29ABA1F}"/>
              </a:ext>
            </a:extLst>
          </p:cNvPr>
          <p:cNvPicPr>
            <a:picLocks noGrp="1" noChangeAspect="1"/>
          </p:cNvPicPr>
          <p:nvPr>
            <p:ph type="pic" idx="1"/>
          </p:nvPr>
        </p:nvPicPr>
        <p:blipFill rotWithShape="1">
          <a:blip r:embed="rId4"/>
          <a:srcRect l="9091" b="22811"/>
          <a:stretch/>
        </p:blipFill>
        <p:spPr>
          <a:xfrm>
            <a:off x="2" y="10"/>
            <a:ext cx="12191695" cy="6857990"/>
          </a:xfrm>
          <a:prstGeom prst="rect">
            <a:avLst/>
          </a:prstGeom>
        </p:spPr>
      </p:pic>
      <p:sp>
        <p:nvSpPr>
          <p:cNvPr id="19" name="Rectangle 18">
            <a:extLst>
              <a:ext uri="{FF2B5EF4-FFF2-40B4-BE49-F238E27FC236}">
                <a16:creationId xmlns:a16="http://schemas.microsoft.com/office/drawing/2014/main" id="{368B8211-0B9F-4516-8771-3316E00DB96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1643" y="636753"/>
            <a:ext cx="8299435" cy="5572811"/>
          </a:xfrm>
          <a:prstGeom prst="rect">
            <a:avLst/>
          </a:prstGeom>
          <a:solidFill>
            <a:srgbClr val="000001">
              <a:alpha val="74902"/>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B7582E73-8B46-4A0E-944E-58357C80883F}"/>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5789" y="1847088"/>
            <a:ext cx="6813363" cy="0"/>
          </a:xfrm>
          <a:prstGeom prst="line">
            <a:avLst/>
          </a:prstGeom>
          <a:ln>
            <a:solidFill>
              <a:srgbClr val="C49143"/>
            </a:solidFill>
          </a:ln>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88FFF708-680A-4FD6-8437-AFD0C2218D45}"/>
              </a:ext>
            </a:extLst>
          </p:cNvPr>
          <p:cNvSpPr>
            <a:spLocks noGrp="1"/>
          </p:cNvSpPr>
          <p:nvPr>
            <p:ph type="title"/>
          </p:nvPr>
        </p:nvSpPr>
        <p:spPr>
          <a:xfrm>
            <a:off x="4063421" y="804520"/>
            <a:ext cx="6815731" cy="1049235"/>
          </a:xfrm>
        </p:spPr>
        <p:txBody>
          <a:bodyPr vert="horz" lIns="91440" tIns="45720" rIns="91440" bIns="45720" rtlCol="0" anchor="t">
            <a:normAutofit/>
          </a:bodyPr>
          <a:lstStyle/>
          <a:p>
            <a:r>
              <a:rPr lang="en-US" dirty="0">
                <a:solidFill>
                  <a:srgbClr val="FFFFFE"/>
                </a:solidFill>
              </a:rPr>
              <a:t>Listening Guide </a:t>
            </a:r>
          </a:p>
        </p:txBody>
      </p:sp>
      <p:sp>
        <p:nvSpPr>
          <p:cNvPr id="4" name="Text Placeholder 3">
            <a:extLst>
              <a:ext uri="{FF2B5EF4-FFF2-40B4-BE49-F238E27FC236}">
                <a16:creationId xmlns:a16="http://schemas.microsoft.com/office/drawing/2014/main" id="{F374DA0A-8177-465E-AE21-7CBAB7D2DD5D}"/>
              </a:ext>
            </a:extLst>
          </p:cNvPr>
          <p:cNvSpPr>
            <a:spLocks noGrp="1"/>
          </p:cNvSpPr>
          <p:nvPr>
            <p:ph type="body" sz="half" idx="2"/>
          </p:nvPr>
        </p:nvSpPr>
        <p:spPr>
          <a:xfrm>
            <a:off x="4063421" y="2015733"/>
            <a:ext cx="6815731" cy="4021267"/>
          </a:xfrm>
        </p:spPr>
        <p:txBody>
          <a:bodyPr vert="horz" lIns="91440" tIns="45720" rIns="91440" bIns="45720" rtlCol="0" anchor="t">
            <a:normAutofit/>
          </a:bodyPr>
          <a:lstStyle/>
          <a:p>
            <a:pPr indent="-228600">
              <a:buClr>
                <a:srgbClr val="C49143"/>
              </a:buClr>
              <a:buFont typeface="Arial" panose="020B0604020202020204" pitchFamily="34" charset="0"/>
              <a:buChar char="•"/>
            </a:pPr>
            <a:r>
              <a:rPr lang="en-US" dirty="0">
                <a:solidFill>
                  <a:srgbClr val="FFFFFE"/>
                </a:solidFill>
              </a:rPr>
              <a:t>“Your Song”</a:t>
            </a:r>
          </a:p>
          <a:p>
            <a:pPr indent="-228600">
              <a:buClr>
                <a:srgbClr val="C49143"/>
              </a:buClr>
              <a:buFont typeface="Arial" panose="020B0604020202020204" pitchFamily="34" charset="0"/>
              <a:buChar char="•"/>
            </a:pPr>
            <a:r>
              <a:rPr lang="en-US" dirty="0">
                <a:solidFill>
                  <a:srgbClr val="FFFFFE"/>
                </a:solidFill>
              </a:rPr>
              <a:t>Piano </a:t>
            </a:r>
          </a:p>
          <a:p>
            <a:pPr indent="-228600">
              <a:buClr>
                <a:srgbClr val="C49143"/>
              </a:buClr>
              <a:buFont typeface="Arial" panose="020B0604020202020204" pitchFamily="34" charset="0"/>
              <a:buChar char="•"/>
            </a:pPr>
            <a:r>
              <a:rPr lang="en-US" dirty="0">
                <a:solidFill>
                  <a:srgbClr val="FFFFFE"/>
                </a:solidFill>
              </a:rPr>
              <a:t>Vocals</a:t>
            </a:r>
          </a:p>
          <a:p>
            <a:pPr indent="-228600">
              <a:buClr>
                <a:srgbClr val="C49143"/>
              </a:buClr>
              <a:buFont typeface="Arial" panose="020B0604020202020204" pitchFamily="34" charset="0"/>
              <a:buChar char="•"/>
            </a:pPr>
            <a:r>
              <a:rPr lang="en-US" dirty="0">
                <a:solidFill>
                  <a:srgbClr val="FFFFFE"/>
                </a:solidFill>
              </a:rPr>
              <a:t>Acoustic Guitar </a:t>
            </a:r>
          </a:p>
          <a:p>
            <a:pPr indent="-228600">
              <a:buClr>
                <a:srgbClr val="C49143"/>
              </a:buClr>
              <a:buFont typeface="Arial" panose="020B0604020202020204" pitchFamily="34" charset="0"/>
              <a:buChar char="•"/>
            </a:pPr>
            <a:r>
              <a:rPr lang="en-US" dirty="0">
                <a:solidFill>
                  <a:srgbClr val="FFFFFE"/>
                </a:solidFill>
              </a:rPr>
              <a:t>Strings</a:t>
            </a:r>
          </a:p>
          <a:p>
            <a:pPr indent="-228600">
              <a:buClr>
                <a:srgbClr val="C49143"/>
              </a:buClr>
              <a:buFont typeface="Arial" panose="020B0604020202020204" pitchFamily="34" charset="0"/>
              <a:buChar char="•"/>
            </a:pPr>
            <a:r>
              <a:rPr lang="en-US" dirty="0">
                <a:solidFill>
                  <a:srgbClr val="FFFFFE"/>
                </a:solidFill>
              </a:rPr>
              <a:t>Drums </a:t>
            </a:r>
          </a:p>
          <a:p>
            <a:pPr>
              <a:buClr>
                <a:srgbClr val="C49143"/>
              </a:buClr>
            </a:pPr>
            <a:endParaRPr lang="en-US" dirty="0">
              <a:solidFill>
                <a:srgbClr val="FFFFFE"/>
              </a:solidFill>
            </a:endParaRPr>
          </a:p>
        </p:txBody>
      </p:sp>
    </p:spTree>
    <p:extLst>
      <p:ext uri="{BB962C8B-B14F-4D97-AF65-F5344CB8AC3E}">
        <p14:creationId xmlns:p14="http://schemas.microsoft.com/office/powerpoint/2010/main" val="14615752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CABCAE3-64FC-4149-819F-2C181282415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3" name="Picture 12">
            <a:extLst>
              <a:ext uri="{FF2B5EF4-FFF2-40B4-BE49-F238E27FC236}">
                <a16:creationId xmlns:a16="http://schemas.microsoft.com/office/drawing/2014/main" id="{012FDCFE-9AD2-4D8A-8CBF-B3AA37EBF6DD}"/>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5" name="Straight Connector 14">
            <a:extLst>
              <a:ext uri="{FF2B5EF4-FFF2-40B4-BE49-F238E27FC236}">
                <a16:creationId xmlns:a16="http://schemas.microsoft.com/office/drawing/2014/main" id="{FBD463FC-4CA8-4FF4-85A3-AF9F4B98D210}"/>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56012FD-74A8-4C91-B318-435CF2B71927}"/>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9" name="Rectangle 18">
            <a:extLst>
              <a:ext uri="{FF2B5EF4-FFF2-40B4-BE49-F238E27FC236}">
                <a16:creationId xmlns:a16="http://schemas.microsoft.com/office/drawing/2014/main" id="{24BE214B-2C92-47AF-8D90-69821110373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69A020F-4984-4DD0-898A-B60A4882B04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23" name="Picture 22">
            <a:extLst>
              <a:ext uri="{FF2B5EF4-FFF2-40B4-BE49-F238E27FC236}">
                <a16:creationId xmlns:a16="http://schemas.microsoft.com/office/drawing/2014/main" id="{D757EBBD-8611-41C1-8124-C151D0957DBF}"/>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5" name="Straight Connector 24">
            <a:extLst>
              <a:ext uri="{FF2B5EF4-FFF2-40B4-BE49-F238E27FC236}">
                <a16:creationId xmlns:a16="http://schemas.microsoft.com/office/drawing/2014/main" id="{E40D0D8B-2D5E-48A4-BBD5-8CB09A86A663}"/>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A3761B47-AE33-47C9-9636-19D4B313F277}"/>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77388" y="482171"/>
            <a:ext cx="4074533" cy="5149101"/>
            <a:chOff x="7477388" y="482171"/>
            <a:chExt cx="4074533" cy="5149101"/>
          </a:xfrm>
        </p:grpSpPr>
        <p:sp>
          <p:nvSpPr>
            <p:cNvPr id="28" name="Rectangle 27">
              <a:extLst>
                <a:ext uri="{FF2B5EF4-FFF2-40B4-BE49-F238E27FC236}">
                  <a16:creationId xmlns:a16="http://schemas.microsoft.com/office/drawing/2014/main" id="{9E204B78-8026-4E1E-9C59-5F523ECDD252}"/>
                </a:ext>
              </a:extLst>
            </p:cNvPr>
            <p:cNvSpPr/>
            <p:nvPr>
              <p:extLst>
                <p:ext uri="{386F3935-93C4-4BCD-93E2-E3B085C9AB24}">
                  <p16:designElem xmlns:p16="http://schemas.microsoft.com/office/powerpoint/2015/main" val="1"/>
                </p:ext>
              </p:extLst>
            </p:nvPr>
          </p:nvSpPr>
          <p:spPr>
            <a:xfrm>
              <a:off x="7477388" y="482171"/>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DEB6F1-F54D-4345-B8DF-72D72C71EC81}"/>
                </a:ext>
              </a:extLst>
            </p:cNvPr>
            <p:cNvSpPr/>
            <p:nvPr>
              <p:extLst>
                <p:ext uri="{386F3935-93C4-4BCD-93E2-E3B085C9AB24}">
                  <p16:designElem xmlns:p16="http://schemas.microsoft.com/office/powerpoint/2015/main" val="1"/>
                </p:ext>
              </p:extLst>
            </p:nvPr>
          </p:nvSpPr>
          <p:spPr>
            <a:xfrm>
              <a:off x="7790447" y="812507"/>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1" name="Rectangle 30">
            <a:extLst>
              <a:ext uri="{FF2B5EF4-FFF2-40B4-BE49-F238E27FC236}">
                <a16:creationId xmlns:a16="http://schemas.microsoft.com/office/drawing/2014/main" id="{4380F474-D468-4F2F-8BE9-F343F8D1A9C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51624" y="977965"/>
            <a:ext cx="3119444"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Connector 32">
            <a:extLst>
              <a:ext uri="{FF2B5EF4-FFF2-40B4-BE49-F238E27FC236}">
                <a16:creationId xmlns:a16="http://schemas.microsoft.com/office/drawing/2014/main" id="{186D07CD-E0E5-42ED-BA28-6CB6ADC3B09F}"/>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7" y="1847088"/>
            <a:ext cx="5548039"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6" name="Picture Placeholder 5" descr="A person wearing glasses and smiling at the camera&#10;&#10;Description generated with high confidence">
            <a:extLst>
              <a:ext uri="{FF2B5EF4-FFF2-40B4-BE49-F238E27FC236}">
                <a16:creationId xmlns:a16="http://schemas.microsoft.com/office/drawing/2014/main" id="{47ED0F4F-80A0-493B-84C9-149C4935ECB0}"/>
              </a:ext>
            </a:extLst>
          </p:cNvPr>
          <p:cNvPicPr>
            <a:picLocks noGrp="1" noChangeAspect="1"/>
          </p:cNvPicPr>
          <p:nvPr>
            <p:ph type="pic" idx="1"/>
          </p:nvPr>
        </p:nvPicPr>
        <p:blipFill>
          <a:blip r:embed="rId4"/>
          <a:srcRect t="3228" b="3228"/>
          <a:stretch>
            <a:fillRect/>
          </a:stretch>
        </p:blipFill>
        <p:spPr>
          <a:xfrm>
            <a:off x="8121038" y="1116345"/>
            <a:ext cx="2789773" cy="3866172"/>
          </a:xfrm>
          <a:prstGeom prst="rect">
            <a:avLst/>
          </a:prstGeom>
        </p:spPr>
      </p:pic>
      <p:sp>
        <p:nvSpPr>
          <p:cNvPr id="2" name="Title 1">
            <a:extLst>
              <a:ext uri="{FF2B5EF4-FFF2-40B4-BE49-F238E27FC236}">
                <a16:creationId xmlns:a16="http://schemas.microsoft.com/office/drawing/2014/main" id="{6C853F83-CB28-4E08-A2C6-CF441C66926D}"/>
              </a:ext>
            </a:extLst>
          </p:cNvPr>
          <p:cNvSpPr>
            <a:spLocks noGrp="1"/>
          </p:cNvSpPr>
          <p:nvPr>
            <p:ph type="title"/>
          </p:nvPr>
        </p:nvSpPr>
        <p:spPr>
          <a:xfrm>
            <a:off x="1451580" y="804520"/>
            <a:ext cx="5550355" cy="1049235"/>
          </a:xfrm>
        </p:spPr>
        <p:txBody>
          <a:bodyPr vert="horz" lIns="91440" tIns="45720" rIns="91440" bIns="45720" rtlCol="0" anchor="t">
            <a:normAutofit/>
          </a:bodyPr>
          <a:lstStyle/>
          <a:p>
            <a:r>
              <a:rPr lang="en-US" dirty="0"/>
              <a:t>Listening Guide </a:t>
            </a:r>
          </a:p>
        </p:txBody>
      </p:sp>
      <p:sp>
        <p:nvSpPr>
          <p:cNvPr id="4" name="Text Placeholder 3">
            <a:extLst>
              <a:ext uri="{FF2B5EF4-FFF2-40B4-BE49-F238E27FC236}">
                <a16:creationId xmlns:a16="http://schemas.microsoft.com/office/drawing/2014/main" id="{0A92DCD7-2BA6-4B41-990F-7387B3632DFA}"/>
              </a:ext>
            </a:extLst>
          </p:cNvPr>
          <p:cNvSpPr>
            <a:spLocks noGrp="1"/>
          </p:cNvSpPr>
          <p:nvPr>
            <p:ph type="body" sz="half" idx="2"/>
          </p:nvPr>
        </p:nvSpPr>
        <p:spPr>
          <a:xfrm>
            <a:off x="1451580" y="2015732"/>
            <a:ext cx="5550355" cy="3450613"/>
          </a:xfrm>
        </p:spPr>
        <p:txBody>
          <a:bodyPr vert="horz" lIns="91440" tIns="45720" rIns="91440" bIns="45720" rtlCol="0" anchor="t">
            <a:normAutofit/>
          </a:bodyPr>
          <a:lstStyle/>
          <a:p>
            <a:pPr indent="-228600">
              <a:buFont typeface="Arial" panose="020B0604020202020204" pitchFamily="34" charset="0"/>
              <a:buChar char="•"/>
            </a:pPr>
            <a:r>
              <a:rPr lang="en-US" dirty="0"/>
              <a:t>“Tiny Dancer”</a:t>
            </a:r>
          </a:p>
          <a:p>
            <a:pPr indent="-228600">
              <a:buFont typeface="Arial" panose="020B0604020202020204" pitchFamily="34" charset="0"/>
              <a:buChar char="•"/>
            </a:pPr>
            <a:r>
              <a:rPr lang="en-US" dirty="0"/>
              <a:t>Piano </a:t>
            </a:r>
          </a:p>
          <a:p>
            <a:pPr indent="-228600">
              <a:buFont typeface="Arial" panose="020B0604020202020204" pitchFamily="34" charset="0"/>
              <a:buChar char="•"/>
            </a:pPr>
            <a:r>
              <a:rPr lang="en-US" dirty="0"/>
              <a:t>Guitar </a:t>
            </a:r>
          </a:p>
          <a:p>
            <a:pPr indent="-228600">
              <a:buFont typeface="Arial" panose="020B0604020202020204" pitchFamily="34" charset="0"/>
              <a:buChar char="•"/>
            </a:pPr>
            <a:r>
              <a:rPr lang="en-US" dirty="0"/>
              <a:t>Voice </a:t>
            </a:r>
          </a:p>
          <a:p>
            <a:pPr indent="-228600">
              <a:buFont typeface="Arial" panose="020B0604020202020204" pitchFamily="34" charset="0"/>
              <a:buChar char="•"/>
            </a:pPr>
            <a:endParaRPr lang="en-US" dirty="0"/>
          </a:p>
        </p:txBody>
      </p:sp>
    </p:spTree>
    <p:extLst>
      <p:ext uri="{BB962C8B-B14F-4D97-AF65-F5344CB8AC3E}">
        <p14:creationId xmlns:p14="http://schemas.microsoft.com/office/powerpoint/2010/main" val="19343682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CE580D1-F917-4567-AFB4-99AA9B52ADF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3" name="Picture 12">
            <a:extLst>
              <a:ext uri="{FF2B5EF4-FFF2-40B4-BE49-F238E27FC236}">
                <a16:creationId xmlns:a16="http://schemas.microsoft.com/office/drawing/2014/main" id="{1F5620B8-A2D8-4568-B566-F0453A0D9167}"/>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5" name="Straight Connector 14">
            <a:extLst>
              <a:ext uri="{FF2B5EF4-FFF2-40B4-BE49-F238E27FC236}">
                <a16:creationId xmlns:a16="http://schemas.microsoft.com/office/drawing/2014/main" id="{1C7D2BA4-4B7A-4596-8BCC-5CF715423894}"/>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9D4B225-18E9-4C5B-94D8-2ABE6D161E4A}"/>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9" name="Rectangle 18">
            <a:extLst>
              <a:ext uri="{FF2B5EF4-FFF2-40B4-BE49-F238E27FC236}">
                <a16:creationId xmlns:a16="http://schemas.microsoft.com/office/drawing/2014/main" id="{5BB14454-D00C-4958-BB39-F5F9F3ACD49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1084370-0E70-4003-9787-3490FCC20E1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23" name="Picture 22">
            <a:extLst>
              <a:ext uri="{FF2B5EF4-FFF2-40B4-BE49-F238E27FC236}">
                <a16:creationId xmlns:a16="http://schemas.microsoft.com/office/drawing/2014/main" id="{3635D2BC-4EDA-4A3E-83BF-035608099BD5}"/>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5" name="Straight Connector 24">
            <a:extLst>
              <a:ext uri="{FF2B5EF4-FFF2-40B4-BE49-F238E27FC236}">
                <a16:creationId xmlns:a16="http://schemas.microsoft.com/office/drawing/2014/main" id="{A3C86EB9-7FA9-42F7-B348-A7FD17436A94}"/>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8A657A7-C4E5-425B-98FA-BB817FF7BFB0}"/>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8029" y="1847088"/>
            <a:ext cx="3520368"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29" name="Group 28">
            <a:extLst>
              <a:ext uri="{FF2B5EF4-FFF2-40B4-BE49-F238E27FC236}">
                <a16:creationId xmlns:a16="http://schemas.microsoft.com/office/drawing/2014/main" id="{2B7C66D2-22E8-4E8F-829B-050BFA7C86C5}"/>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237" y="482171"/>
            <a:ext cx="6104331" cy="5149101"/>
            <a:chOff x="7463259" y="583365"/>
            <a:chExt cx="6104330" cy="5181928"/>
          </a:xfrm>
        </p:grpSpPr>
        <p:sp>
          <p:nvSpPr>
            <p:cNvPr id="30" name="Rectangle 29">
              <a:extLst>
                <a:ext uri="{FF2B5EF4-FFF2-40B4-BE49-F238E27FC236}">
                  <a16:creationId xmlns:a16="http://schemas.microsoft.com/office/drawing/2014/main" id="{F0B78D6F-1F61-4DBB-8F5A-934BB850DD1F}"/>
                </a:ext>
              </a:extLst>
            </p:cNvPr>
            <p:cNvSpPr/>
            <p:nvPr>
              <p:extLst>
                <p:ext uri="{386F3935-93C4-4BCD-93E2-E3B085C9AB24}">
                  <p16:designElem xmlns:p16="http://schemas.microsoft.com/office/powerpoint/2015/main" val="1"/>
                </p:ext>
              </p:extLst>
            </p:nvPr>
          </p:nvSpPr>
          <p:spPr>
            <a:xfrm>
              <a:off x="7463259" y="583365"/>
              <a:ext cx="610433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23EA261D-1F8C-4BE5-8586-3C1CC5CE80FE}"/>
                </a:ext>
              </a:extLst>
            </p:cNvPr>
            <p:cNvSpPr/>
            <p:nvPr>
              <p:extLst>
                <p:ext uri="{386F3935-93C4-4BCD-93E2-E3B085C9AB24}">
                  <p16:designElem xmlns:p16="http://schemas.microsoft.com/office/powerpoint/2015/main" val="1"/>
                </p:ext>
              </p:extLst>
            </p:nvPr>
          </p:nvSpPr>
          <p:spPr>
            <a:xfrm>
              <a:off x="7776318" y="915807"/>
              <a:ext cx="5471354"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6" name="Picture Placeholder 5" descr="A picture containing indoor, sitting&#10;&#10;Description generated with high confidence">
            <a:extLst>
              <a:ext uri="{FF2B5EF4-FFF2-40B4-BE49-F238E27FC236}">
                <a16:creationId xmlns:a16="http://schemas.microsoft.com/office/drawing/2014/main" id="{5CBDDCDA-2229-42D0-A418-9822CFCFD57F}"/>
              </a:ext>
            </a:extLst>
          </p:cNvPr>
          <p:cNvPicPr>
            <a:picLocks noGrp="1" noChangeAspect="1"/>
          </p:cNvPicPr>
          <p:nvPr>
            <p:ph type="pic" idx="1"/>
          </p:nvPr>
        </p:nvPicPr>
        <p:blipFill rotWithShape="1">
          <a:blip r:embed="rId4"/>
          <a:srcRect l="13885" r="1" b="1"/>
          <a:stretch/>
        </p:blipFill>
        <p:spPr>
          <a:xfrm>
            <a:off x="1271223" y="1116345"/>
            <a:ext cx="4825148" cy="3866172"/>
          </a:xfrm>
          <a:prstGeom prst="rect">
            <a:avLst/>
          </a:prstGeom>
        </p:spPr>
      </p:pic>
      <p:sp>
        <p:nvSpPr>
          <p:cNvPr id="2" name="Title 1">
            <a:extLst>
              <a:ext uri="{FF2B5EF4-FFF2-40B4-BE49-F238E27FC236}">
                <a16:creationId xmlns:a16="http://schemas.microsoft.com/office/drawing/2014/main" id="{048E2339-37B1-45D1-82BE-FC0F5055CE5D}"/>
              </a:ext>
            </a:extLst>
          </p:cNvPr>
          <p:cNvSpPr>
            <a:spLocks noGrp="1"/>
          </p:cNvSpPr>
          <p:nvPr>
            <p:ph type="title"/>
          </p:nvPr>
        </p:nvSpPr>
        <p:spPr>
          <a:xfrm>
            <a:off x="7218030" y="804520"/>
            <a:ext cx="3520367" cy="1049235"/>
          </a:xfrm>
        </p:spPr>
        <p:txBody>
          <a:bodyPr vert="horz" lIns="91440" tIns="45720" rIns="91440" bIns="45720" rtlCol="0" anchor="t">
            <a:normAutofit/>
          </a:bodyPr>
          <a:lstStyle/>
          <a:p>
            <a:r>
              <a:rPr lang="en-US" dirty="0"/>
              <a:t>Listening guide </a:t>
            </a:r>
          </a:p>
        </p:txBody>
      </p:sp>
      <p:sp>
        <p:nvSpPr>
          <p:cNvPr id="4" name="Text Placeholder 3">
            <a:extLst>
              <a:ext uri="{FF2B5EF4-FFF2-40B4-BE49-F238E27FC236}">
                <a16:creationId xmlns:a16="http://schemas.microsoft.com/office/drawing/2014/main" id="{97843552-78C7-4B7A-A2DE-3D1615C8CF51}"/>
              </a:ext>
            </a:extLst>
          </p:cNvPr>
          <p:cNvSpPr>
            <a:spLocks noGrp="1"/>
          </p:cNvSpPr>
          <p:nvPr>
            <p:ph type="body" sz="half" idx="2"/>
          </p:nvPr>
        </p:nvSpPr>
        <p:spPr>
          <a:xfrm>
            <a:off x="7218029" y="2015732"/>
            <a:ext cx="3520368" cy="3450613"/>
          </a:xfrm>
        </p:spPr>
        <p:txBody>
          <a:bodyPr vert="horz" lIns="91440" tIns="45720" rIns="91440" bIns="45720" rtlCol="0" anchor="t">
            <a:normAutofit/>
          </a:bodyPr>
          <a:lstStyle/>
          <a:p>
            <a:pPr indent="-228600">
              <a:buFont typeface="Arial" panose="020B0604020202020204" pitchFamily="34" charset="0"/>
              <a:buChar char="•"/>
            </a:pPr>
            <a:r>
              <a:rPr lang="en-US" dirty="0"/>
              <a:t>“Rocket Man”</a:t>
            </a:r>
          </a:p>
          <a:p>
            <a:pPr indent="-228600">
              <a:buFont typeface="Arial" panose="020B0604020202020204" pitchFamily="34" charset="0"/>
              <a:buChar char="•"/>
            </a:pPr>
            <a:r>
              <a:rPr lang="en-US" dirty="0"/>
              <a:t>Piano </a:t>
            </a:r>
          </a:p>
          <a:p>
            <a:pPr indent="-228600">
              <a:buFont typeface="Arial" panose="020B0604020202020204" pitchFamily="34" charset="0"/>
              <a:buChar char="•"/>
            </a:pPr>
            <a:r>
              <a:rPr lang="en-US" dirty="0"/>
              <a:t>Vocals </a:t>
            </a:r>
          </a:p>
          <a:p>
            <a:pPr indent="-228600">
              <a:buFont typeface="Arial" panose="020B0604020202020204" pitchFamily="34" charset="0"/>
              <a:buChar char="•"/>
            </a:pPr>
            <a:r>
              <a:rPr lang="en-US" dirty="0"/>
              <a:t>Electric Slide and Electric Guitar </a:t>
            </a:r>
          </a:p>
          <a:p>
            <a:pPr indent="-228600">
              <a:buFont typeface="Arial" panose="020B0604020202020204" pitchFamily="34" charset="0"/>
              <a:buChar char="•"/>
            </a:pPr>
            <a:r>
              <a:rPr lang="en-US" dirty="0"/>
              <a:t>Bass </a:t>
            </a:r>
          </a:p>
          <a:p>
            <a:pPr indent="-228600">
              <a:buFont typeface="Arial" panose="020B0604020202020204" pitchFamily="34" charset="0"/>
              <a:buChar char="•"/>
            </a:pPr>
            <a:r>
              <a:rPr lang="en-US" dirty="0"/>
              <a:t>Drums </a:t>
            </a:r>
          </a:p>
        </p:txBody>
      </p:sp>
    </p:spTree>
    <p:extLst>
      <p:ext uri="{BB962C8B-B14F-4D97-AF65-F5344CB8AC3E}">
        <p14:creationId xmlns:p14="http://schemas.microsoft.com/office/powerpoint/2010/main" val="5330147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33" name="Rectangle 10">
            <a:extLst>
              <a:ext uri="{FF2B5EF4-FFF2-40B4-BE49-F238E27FC236}">
                <a16:creationId xmlns:a16="http://schemas.microsoft.com/office/drawing/2014/main" id="{1CE580D1-F917-4567-AFB4-99AA9B52ADF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34" name="Picture 12" descr="A picture containing indoor, furniture&#10;&#10;Description generated with high confidence">
            <a:extLst>
              <a:ext uri="{FF2B5EF4-FFF2-40B4-BE49-F238E27FC236}">
                <a16:creationId xmlns:a16="http://schemas.microsoft.com/office/drawing/2014/main" id="{1F5620B8-A2D8-4568-B566-F0453A0D9167}"/>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5" name="Straight Connector 14">
            <a:extLst>
              <a:ext uri="{FF2B5EF4-FFF2-40B4-BE49-F238E27FC236}">
                <a16:creationId xmlns:a16="http://schemas.microsoft.com/office/drawing/2014/main" id="{1C7D2BA4-4B7A-4596-8BCC-5CF715423894}"/>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16">
            <a:extLst>
              <a:ext uri="{FF2B5EF4-FFF2-40B4-BE49-F238E27FC236}">
                <a16:creationId xmlns:a16="http://schemas.microsoft.com/office/drawing/2014/main" id="{C9D4B225-18E9-4C5B-94D8-2ABE6D161E4A}"/>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37" name="Rectangle 18">
            <a:extLst>
              <a:ext uri="{FF2B5EF4-FFF2-40B4-BE49-F238E27FC236}">
                <a16:creationId xmlns:a16="http://schemas.microsoft.com/office/drawing/2014/main" id="{10419CA0-BFB4-4390-AB8F-5DBFCA45D4D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20">
            <a:extLst>
              <a:ext uri="{FF2B5EF4-FFF2-40B4-BE49-F238E27FC236}">
                <a16:creationId xmlns:a16="http://schemas.microsoft.com/office/drawing/2014/main" id="{596E9C81-ACBE-459E-A7D5-2BB824B68FD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39" name="Picture 22" descr="A picture containing indoor, furniture&#10;&#10;Description generated with high confidence">
            <a:extLst>
              <a:ext uri="{FF2B5EF4-FFF2-40B4-BE49-F238E27FC236}">
                <a16:creationId xmlns:a16="http://schemas.microsoft.com/office/drawing/2014/main" id="{08EC5C75-E28F-4899-9C2E-39431B82B740}"/>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40" name="Straight Connector 24">
            <a:extLst>
              <a:ext uri="{FF2B5EF4-FFF2-40B4-BE49-F238E27FC236}">
                <a16:creationId xmlns:a16="http://schemas.microsoft.com/office/drawing/2014/main" id="{46AAE0A1-60AD-4190-B85D-2DD8148369C7}"/>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41" name="Straight Connector 26">
            <a:extLst>
              <a:ext uri="{FF2B5EF4-FFF2-40B4-BE49-F238E27FC236}">
                <a16:creationId xmlns:a16="http://schemas.microsoft.com/office/drawing/2014/main" id="{5CF4C623-16D7-4722-8EFB-A5B0E3BC077D}"/>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7" y="1847088"/>
            <a:ext cx="5548039"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42" name="Group 28">
            <a:extLst>
              <a:ext uri="{FF2B5EF4-FFF2-40B4-BE49-F238E27FC236}">
                <a16:creationId xmlns:a16="http://schemas.microsoft.com/office/drawing/2014/main" id="{CEBDCB18-ABE5-43B0-8B68-89FEDAECB8B0}"/>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77388" y="482171"/>
            <a:ext cx="4074533" cy="5149101"/>
            <a:chOff x="7463259" y="583365"/>
            <a:chExt cx="4074533" cy="5181928"/>
          </a:xfrm>
        </p:grpSpPr>
        <p:sp>
          <p:nvSpPr>
            <p:cNvPr id="30" name="Rectangle 29">
              <a:extLst>
                <a:ext uri="{FF2B5EF4-FFF2-40B4-BE49-F238E27FC236}">
                  <a16:creationId xmlns:a16="http://schemas.microsoft.com/office/drawing/2014/main" id="{483C65C6-7268-490D-B4A8-927D45FAB623}"/>
                </a:ext>
              </a:extLst>
            </p:cNvPr>
            <p:cNvSpPr/>
            <p:nvPr>
              <p:extLst>
                <p:ext uri="{386F3935-93C4-4BCD-93E2-E3B085C9AB24}">
                  <p16:designElem xmlns:p16="http://schemas.microsoft.com/office/powerpoint/2015/main" val="1"/>
                </p:ext>
              </p:extLst>
            </p:nvPr>
          </p:nvSpPr>
          <p:spPr>
            <a:xfrm>
              <a:off x="7463259" y="583365"/>
              <a:ext cx="4074533"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6133D4A5-82E5-43A0-9FF0-81B7AC16CDF6}"/>
                </a:ext>
              </a:extLst>
            </p:cNvPr>
            <p:cNvSpPr/>
            <p:nvPr>
              <p:extLst>
                <p:ext uri="{386F3935-93C4-4BCD-93E2-E3B085C9AB24}">
                  <p16:designElem xmlns:p16="http://schemas.microsoft.com/office/powerpoint/2015/main" val="1"/>
                </p:ext>
              </p:extLst>
            </p:nvPr>
          </p:nvSpPr>
          <p:spPr>
            <a:xfrm>
              <a:off x="7776318" y="915807"/>
              <a:ext cx="345028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6" name="Picture Placeholder 5" descr="A person wearing glasses&#10;&#10;Description generated with very high confidence">
            <a:extLst>
              <a:ext uri="{FF2B5EF4-FFF2-40B4-BE49-F238E27FC236}">
                <a16:creationId xmlns:a16="http://schemas.microsoft.com/office/drawing/2014/main" id="{DBB4ABF7-E8CA-4BEC-BF8A-ECBD6DF094E7}"/>
              </a:ext>
            </a:extLst>
          </p:cNvPr>
          <p:cNvPicPr>
            <a:picLocks noGrp="1" noChangeAspect="1"/>
          </p:cNvPicPr>
          <p:nvPr>
            <p:ph type="pic" idx="1"/>
          </p:nvPr>
        </p:nvPicPr>
        <p:blipFill rotWithShape="1">
          <a:blip r:embed="rId4"/>
          <a:srcRect l="35900" r="27901" b="1"/>
          <a:stretch/>
        </p:blipFill>
        <p:spPr>
          <a:xfrm>
            <a:off x="8116373" y="1116345"/>
            <a:ext cx="2799103" cy="3866172"/>
          </a:xfrm>
          <a:prstGeom prst="rect">
            <a:avLst/>
          </a:prstGeom>
        </p:spPr>
      </p:pic>
      <p:sp>
        <p:nvSpPr>
          <p:cNvPr id="2" name="Title 1">
            <a:extLst>
              <a:ext uri="{FF2B5EF4-FFF2-40B4-BE49-F238E27FC236}">
                <a16:creationId xmlns:a16="http://schemas.microsoft.com/office/drawing/2014/main" id="{B41AAEF1-03DD-4B3E-B5F9-EB2C6879973F}"/>
              </a:ext>
            </a:extLst>
          </p:cNvPr>
          <p:cNvSpPr>
            <a:spLocks noGrp="1"/>
          </p:cNvSpPr>
          <p:nvPr>
            <p:ph type="title"/>
          </p:nvPr>
        </p:nvSpPr>
        <p:spPr>
          <a:xfrm>
            <a:off x="1451580" y="804520"/>
            <a:ext cx="5550355" cy="1049235"/>
          </a:xfrm>
        </p:spPr>
        <p:txBody>
          <a:bodyPr vert="horz" lIns="91440" tIns="45720" rIns="91440" bIns="45720" rtlCol="0" anchor="t">
            <a:normAutofit/>
          </a:bodyPr>
          <a:lstStyle/>
          <a:p>
            <a:r>
              <a:rPr lang="en-US" dirty="0"/>
              <a:t>Listening Guide </a:t>
            </a:r>
          </a:p>
        </p:txBody>
      </p:sp>
      <p:sp>
        <p:nvSpPr>
          <p:cNvPr id="4" name="Text Placeholder 3">
            <a:extLst>
              <a:ext uri="{FF2B5EF4-FFF2-40B4-BE49-F238E27FC236}">
                <a16:creationId xmlns:a16="http://schemas.microsoft.com/office/drawing/2014/main" id="{63CB9BFE-7BC9-43D7-AC8E-E73860D86579}"/>
              </a:ext>
            </a:extLst>
          </p:cNvPr>
          <p:cNvSpPr>
            <a:spLocks noGrp="1"/>
          </p:cNvSpPr>
          <p:nvPr>
            <p:ph type="body" sz="half" idx="2"/>
          </p:nvPr>
        </p:nvSpPr>
        <p:spPr>
          <a:xfrm>
            <a:off x="1451580" y="2015732"/>
            <a:ext cx="5550355" cy="3450613"/>
          </a:xfrm>
        </p:spPr>
        <p:txBody>
          <a:bodyPr vert="horz" lIns="91440" tIns="45720" rIns="91440" bIns="45720" rtlCol="0" anchor="t">
            <a:normAutofit/>
          </a:bodyPr>
          <a:lstStyle/>
          <a:p>
            <a:pPr indent="-228600">
              <a:buFont typeface="Arial" panose="020B0604020202020204" pitchFamily="34" charset="0"/>
              <a:buChar char="•"/>
            </a:pPr>
            <a:r>
              <a:rPr lang="en-US" dirty="0"/>
              <a:t>“Can You Feel the Love Tonight”</a:t>
            </a:r>
          </a:p>
          <a:p>
            <a:pPr indent="-228600">
              <a:buFont typeface="Arial" panose="020B0604020202020204" pitchFamily="34" charset="0"/>
              <a:buChar char="•"/>
            </a:pPr>
            <a:r>
              <a:rPr lang="en-US" dirty="0"/>
              <a:t>Piano </a:t>
            </a:r>
          </a:p>
          <a:p>
            <a:pPr indent="-228600">
              <a:buFont typeface="Arial" panose="020B0604020202020204" pitchFamily="34" charset="0"/>
              <a:buChar char="•"/>
            </a:pPr>
            <a:r>
              <a:rPr lang="en-US" dirty="0"/>
              <a:t>Vocals(backing vocals) </a:t>
            </a:r>
          </a:p>
          <a:p>
            <a:pPr indent="-228600">
              <a:buFont typeface="Arial" panose="020B0604020202020204" pitchFamily="34" charset="0"/>
              <a:buChar char="•"/>
            </a:pPr>
            <a:r>
              <a:rPr lang="en-US" dirty="0"/>
              <a:t>Keyboards </a:t>
            </a:r>
          </a:p>
          <a:p>
            <a:pPr indent="-228600">
              <a:buFont typeface="Arial" panose="020B0604020202020204" pitchFamily="34" charset="0"/>
              <a:buChar char="•"/>
            </a:pPr>
            <a:r>
              <a:rPr lang="en-US" dirty="0"/>
              <a:t>Bass, Strings </a:t>
            </a:r>
          </a:p>
          <a:p>
            <a:pPr indent="-228600">
              <a:buFont typeface="Arial" panose="020B0604020202020204" pitchFamily="34" charset="0"/>
              <a:buChar char="•"/>
            </a:pPr>
            <a:r>
              <a:rPr lang="en-US" dirty="0"/>
              <a:t>Guitar </a:t>
            </a:r>
          </a:p>
        </p:txBody>
      </p:sp>
    </p:spTree>
    <p:extLst>
      <p:ext uri="{BB962C8B-B14F-4D97-AF65-F5344CB8AC3E}">
        <p14:creationId xmlns:p14="http://schemas.microsoft.com/office/powerpoint/2010/main" val="32703696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1BCAC-1088-4D53-8040-A9430AF935C0}"/>
              </a:ext>
            </a:extLst>
          </p:cNvPr>
          <p:cNvSpPr>
            <a:spLocks noGrp="1"/>
          </p:cNvSpPr>
          <p:nvPr>
            <p:ph type="title"/>
          </p:nvPr>
        </p:nvSpPr>
        <p:spPr/>
        <p:txBody>
          <a:bodyPr/>
          <a:lstStyle/>
          <a:p>
            <a:r>
              <a:rPr lang="en-US" dirty="0"/>
              <a:t>Bibliography</a:t>
            </a:r>
          </a:p>
        </p:txBody>
      </p:sp>
      <p:sp>
        <p:nvSpPr>
          <p:cNvPr id="3" name="TextBox 2">
            <a:extLst>
              <a:ext uri="{FF2B5EF4-FFF2-40B4-BE49-F238E27FC236}">
                <a16:creationId xmlns:a16="http://schemas.microsoft.com/office/drawing/2014/main" id="{7AF49139-ABCA-4686-829D-D94AB5D55FE9}"/>
              </a:ext>
            </a:extLst>
          </p:cNvPr>
          <p:cNvSpPr txBox="1"/>
          <p:nvPr/>
        </p:nvSpPr>
        <p:spPr>
          <a:xfrm>
            <a:off x="1451579" y="2405269"/>
            <a:ext cx="9603275" cy="2031325"/>
          </a:xfrm>
          <a:prstGeom prst="rect">
            <a:avLst/>
          </a:prstGeom>
          <a:noFill/>
        </p:spPr>
        <p:txBody>
          <a:bodyPr wrap="square" rtlCol="0">
            <a:spAutoFit/>
          </a:bodyPr>
          <a:lstStyle/>
          <a:p>
            <a:r>
              <a:rPr lang="en-US" u="sng">
                <a:hlinkClick r:id="rId3"/>
              </a:rPr>
              <a:t>https://www.eltonjohn.com/</a:t>
            </a:r>
            <a:endParaRPr lang="en-US"/>
          </a:p>
          <a:p>
            <a:r>
              <a:rPr lang="en-US"/>
              <a:t>https://en.wikipedia.org/wiki/Elton_John</a:t>
            </a:r>
          </a:p>
          <a:p>
            <a:r>
              <a:rPr lang="en-US" u="sng">
                <a:hlinkClick r:id="rId4"/>
              </a:rPr>
              <a:t>https://www.lalive.com/news/detail/elton-johns-biggest-collaborationss</a:t>
            </a:r>
            <a:endParaRPr lang="en-US"/>
          </a:p>
          <a:p>
            <a:r>
              <a:rPr lang="en-US" u="sng">
                <a:hlinkClick r:id="rId5"/>
              </a:rPr>
              <a:t>https://en.wikipedia.org/wiki/Your_Song</a:t>
            </a:r>
            <a:endParaRPr lang="en-US"/>
          </a:p>
          <a:p>
            <a:r>
              <a:rPr lang="en-US" u="sng">
                <a:hlinkClick r:id="rId6"/>
              </a:rPr>
              <a:t>https://en.wikipedia.org/wiki/Tiny_Dancer</a:t>
            </a:r>
            <a:endParaRPr lang="en-US"/>
          </a:p>
          <a:p>
            <a:r>
              <a:rPr lang="en-US" u="sng">
                <a:hlinkClick r:id="rId7"/>
              </a:rPr>
              <a:t>https://en.wikipedia.org/wiki/Rocket_Man_(song)</a:t>
            </a:r>
            <a:endParaRPr lang="en-US"/>
          </a:p>
          <a:p>
            <a:r>
              <a:rPr lang="en-US" u="sng">
                <a:hlinkClick r:id="rId8"/>
              </a:rPr>
              <a:t>https://en.wikipedia.org/wiki/Can_You_Feel_the_Love_Tonight</a:t>
            </a:r>
            <a:endParaRPr lang="en-US"/>
          </a:p>
        </p:txBody>
      </p:sp>
    </p:spTree>
    <p:extLst>
      <p:ext uri="{BB962C8B-B14F-4D97-AF65-F5344CB8AC3E}">
        <p14:creationId xmlns:p14="http://schemas.microsoft.com/office/powerpoint/2010/main" val="19423194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1CE580D1-F917-4567-AFB4-99AA9B52ADF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7" name="Picture 16" descr="A picture containing indoor, furniture&#10;&#10;Description generated with high confidence">
            <a:extLst>
              <a:ext uri="{FF2B5EF4-FFF2-40B4-BE49-F238E27FC236}">
                <a16:creationId xmlns:a16="http://schemas.microsoft.com/office/drawing/2014/main" id="{1F5620B8-A2D8-4568-B566-F0453A0D9167}"/>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9" name="Straight Connector 18">
            <a:extLst>
              <a:ext uri="{FF2B5EF4-FFF2-40B4-BE49-F238E27FC236}">
                <a16:creationId xmlns:a16="http://schemas.microsoft.com/office/drawing/2014/main" id="{1C7D2BA4-4B7A-4596-8BCC-5CF715423894}"/>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9D4B225-18E9-4C5B-94D8-2ABE6D161E4A}"/>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23" name="Rectangle 22">
            <a:extLst>
              <a:ext uri="{FF2B5EF4-FFF2-40B4-BE49-F238E27FC236}">
                <a16:creationId xmlns:a16="http://schemas.microsoft.com/office/drawing/2014/main" id="{5BB14454-D00C-4958-BB39-F5F9F3ACD49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1084370-0E70-4003-9787-3490FCC20E1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27" name="Picture 26" descr="A picture containing indoor, furniture&#10;&#10;Description generated with high confidence">
            <a:extLst>
              <a:ext uri="{FF2B5EF4-FFF2-40B4-BE49-F238E27FC236}">
                <a16:creationId xmlns:a16="http://schemas.microsoft.com/office/drawing/2014/main" id="{3635D2BC-4EDA-4A3E-83BF-035608099BD5}"/>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9" name="Straight Connector 28">
            <a:extLst>
              <a:ext uri="{FF2B5EF4-FFF2-40B4-BE49-F238E27FC236}">
                <a16:creationId xmlns:a16="http://schemas.microsoft.com/office/drawing/2014/main" id="{A3C86EB9-7FA9-42F7-B348-A7FD17436A94}"/>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8A657A7-C4E5-425B-98FA-BB817FF7BFB0}"/>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8029" y="1847088"/>
            <a:ext cx="3520368"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33" name="Group 32">
            <a:extLst>
              <a:ext uri="{FF2B5EF4-FFF2-40B4-BE49-F238E27FC236}">
                <a16:creationId xmlns:a16="http://schemas.microsoft.com/office/drawing/2014/main" id="{2B7C66D2-22E8-4E8F-829B-050BFA7C86C5}"/>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237" y="482171"/>
            <a:ext cx="6104331" cy="5149101"/>
            <a:chOff x="7463259" y="583365"/>
            <a:chExt cx="6104330" cy="5181928"/>
          </a:xfrm>
        </p:grpSpPr>
        <p:sp>
          <p:nvSpPr>
            <p:cNvPr id="34" name="Rectangle 33">
              <a:extLst>
                <a:ext uri="{FF2B5EF4-FFF2-40B4-BE49-F238E27FC236}">
                  <a16:creationId xmlns:a16="http://schemas.microsoft.com/office/drawing/2014/main" id="{F0B78D6F-1F61-4DBB-8F5A-934BB850DD1F}"/>
                </a:ext>
              </a:extLst>
            </p:cNvPr>
            <p:cNvSpPr/>
            <p:nvPr>
              <p:extLst>
                <p:ext uri="{386F3935-93C4-4BCD-93E2-E3B085C9AB24}">
                  <p16:designElem xmlns:p16="http://schemas.microsoft.com/office/powerpoint/2015/main" val="1"/>
                </p:ext>
              </p:extLst>
            </p:nvPr>
          </p:nvSpPr>
          <p:spPr>
            <a:xfrm>
              <a:off x="7463259" y="583365"/>
              <a:ext cx="610433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23EA261D-1F8C-4BE5-8586-3C1CC5CE80FE}"/>
                </a:ext>
              </a:extLst>
            </p:cNvPr>
            <p:cNvSpPr/>
            <p:nvPr>
              <p:extLst>
                <p:ext uri="{386F3935-93C4-4BCD-93E2-E3B085C9AB24}">
                  <p16:designElem xmlns:p16="http://schemas.microsoft.com/office/powerpoint/2015/main" val="1"/>
                </p:ext>
              </p:extLst>
            </p:nvPr>
          </p:nvSpPr>
          <p:spPr>
            <a:xfrm>
              <a:off x="7776318" y="915807"/>
              <a:ext cx="5471354"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0" name="Picture Placeholder 9" descr="A person wearing a suit and tie&#10;&#10;Description generated with very high confidence">
            <a:extLst>
              <a:ext uri="{FF2B5EF4-FFF2-40B4-BE49-F238E27FC236}">
                <a16:creationId xmlns:a16="http://schemas.microsoft.com/office/drawing/2014/main" id="{039C7C5A-81FB-4CE9-8878-927143FA8499}"/>
              </a:ext>
            </a:extLst>
          </p:cNvPr>
          <p:cNvPicPr>
            <a:picLocks noGrp="1" noChangeAspect="1"/>
          </p:cNvPicPr>
          <p:nvPr>
            <p:ph type="pic" idx="1"/>
          </p:nvPr>
        </p:nvPicPr>
        <p:blipFill rotWithShape="1">
          <a:blip r:embed="rId4"/>
          <a:srcRect l="7784" r="9532" b="-2"/>
          <a:stretch/>
        </p:blipFill>
        <p:spPr>
          <a:xfrm>
            <a:off x="1271223" y="1116345"/>
            <a:ext cx="4825148" cy="3866172"/>
          </a:xfrm>
          <a:prstGeom prst="rect">
            <a:avLst/>
          </a:prstGeom>
        </p:spPr>
      </p:pic>
      <p:sp>
        <p:nvSpPr>
          <p:cNvPr id="2" name="Title 1">
            <a:extLst>
              <a:ext uri="{FF2B5EF4-FFF2-40B4-BE49-F238E27FC236}">
                <a16:creationId xmlns:a16="http://schemas.microsoft.com/office/drawing/2014/main" id="{0CB783B8-A588-4E63-9614-37C32524184C}"/>
              </a:ext>
            </a:extLst>
          </p:cNvPr>
          <p:cNvSpPr>
            <a:spLocks noGrp="1"/>
          </p:cNvSpPr>
          <p:nvPr>
            <p:ph type="title"/>
          </p:nvPr>
        </p:nvSpPr>
        <p:spPr>
          <a:xfrm>
            <a:off x="7218030" y="804520"/>
            <a:ext cx="3520367" cy="1049235"/>
          </a:xfrm>
        </p:spPr>
        <p:txBody>
          <a:bodyPr vert="horz" lIns="91440" tIns="45720" rIns="91440" bIns="45720" rtlCol="0" anchor="t">
            <a:normAutofit/>
          </a:bodyPr>
          <a:lstStyle/>
          <a:p>
            <a:r>
              <a:rPr lang="en-US" dirty="0"/>
              <a:t>Elton John </a:t>
            </a:r>
            <a:br>
              <a:rPr lang="en-US" dirty="0"/>
            </a:br>
            <a:endParaRPr lang="en-US" dirty="0"/>
          </a:p>
        </p:txBody>
      </p:sp>
      <p:sp>
        <p:nvSpPr>
          <p:cNvPr id="4" name="Text Placeholder 3">
            <a:extLst>
              <a:ext uri="{FF2B5EF4-FFF2-40B4-BE49-F238E27FC236}">
                <a16:creationId xmlns:a16="http://schemas.microsoft.com/office/drawing/2014/main" id="{A84D3475-6F8A-4158-B511-04E39F8481AA}"/>
              </a:ext>
            </a:extLst>
          </p:cNvPr>
          <p:cNvSpPr>
            <a:spLocks noGrp="1"/>
          </p:cNvSpPr>
          <p:nvPr>
            <p:ph type="body" sz="half" idx="2"/>
          </p:nvPr>
        </p:nvSpPr>
        <p:spPr>
          <a:xfrm>
            <a:off x="7218029" y="2015732"/>
            <a:ext cx="3520368" cy="3450613"/>
          </a:xfrm>
        </p:spPr>
        <p:txBody>
          <a:bodyPr vert="horz" lIns="91440" tIns="45720" rIns="91440" bIns="45720" rtlCol="0" anchor="t">
            <a:normAutofit/>
          </a:bodyPr>
          <a:lstStyle/>
          <a:p>
            <a:pPr marL="285750" indent="-228600">
              <a:buFont typeface="Arial" panose="020B0604020202020204" pitchFamily="34" charset="0"/>
              <a:buChar char="•"/>
            </a:pPr>
            <a:r>
              <a:rPr lang="en-US" dirty="0"/>
              <a:t>Born: March 25, 1947</a:t>
            </a:r>
          </a:p>
          <a:p>
            <a:pPr marL="285750" indent="-228600">
              <a:buFont typeface="Arial" panose="020B0604020202020204" pitchFamily="34" charset="0"/>
              <a:buChar char="•"/>
            </a:pPr>
            <a:r>
              <a:rPr lang="en-US" dirty="0"/>
              <a:t>Still alive at age 70</a:t>
            </a:r>
          </a:p>
          <a:p>
            <a:pPr marL="285750" indent="-228600">
              <a:buFont typeface="Arial" panose="020B0604020202020204" pitchFamily="34" charset="0"/>
              <a:buChar char="•"/>
            </a:pPr>
            <a:r>
              <a:rPr lang="en-US" dirty="0"/>
              <a:t>300 million records </a:t>
            </a:r>
          </a:p>
          <a:p>
            <a:pPr marL="285750" indent="-228600">
              <a:buFont typeface="Arial" panose="020B0604020202020204" pitchFamily="34" charset="0"/>
              <a:buChar char="•"/>
            </a:pPr>
            <a:endParaRPr lang="en-US" dirty="0"/>
          </a:p>
          <a:p>
            <a:pPr marL="285750" indent="-228600">
              <a:buFont typeface="Arial" panose="020B0604020202020204" pitchFamily="34" charset="0"/>
              <a:buChar char="•"/>
            </a:pPr>
            <a:endParaRPr lang="en-US" dirty="0"/>
          </a:p>
        </p:txBody>
      </p:sp>
    </p:spTree>
    <p:extLst>
      <p:ext uri="{BB962C8B-B14F-4D97-AF65-F5344CB8AC3E}">
        <p14:creationId xmlns:p14="http://schemas.microsoft.com/office/powerpoint/2010/main" val="15189766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CE580D1-F917-4567-AFB4-99AA9B52ADF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20" name="Picture 19" descr="A picture containing indoor, furniture&#10;&#10;Description generated with high confidence">
            <a:extLst>
              <a:ext uri="{FF2B5EF4-FFF2-40B4-BE49-F238E27FC236}">
                <a16:creationId xmlns:a16="http://schemas.microsoft.com/office/drawing/2014/main" id="{1F5620B8-A2D8-4568-B566-F0453A0D9167}"/>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2" name="Straight Connector 21">
            <a:extLst>
              <a:ext uri="{FF2B5EF4-FFF2-40B4-BE49-F238E27FC236}">
                <a16:creationId xmlns:a16="http://schemas.microsoft.com/office/drawing/2014/main" id="{1C7D2BA4-4B7A-4596-8BCC-5CF715423894}"/>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9D4B225-18E9-4C5B-94D8-2ABE6D161E4A}"/>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26" name="Rectangle 25">
            <a:extLst>
              <a:ext uri="{FF2B5EF4-FFF2-40B4-BE49-F238E27FC236}">
                <a16:creationId xmlns:a16="http://schemas.microsoft.com/office/drawing/2014/main" id="{10419CA0-BFB4-4390-AB8F-5DBFCA45D4D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596E9C81-ACBE-459E-A7D5-2BB824B68FD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30" name="Picture 29" descr="A picture containing indoor, furniture&#10;&#10;Description generated with high confidence">
            <a:extLst>
              <a:ext uri="{FF2B5EF4-FFF2-40B4-BE49-F238E27FC236}">
                <a16:creationId xmlns:a16="http://schemas.microsoft.com/office/drawing/2014/main" id="{08EC5C75-E28F-4899-9C2E-39431B82B740}"/>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2" name="Straight Connector 31">
            <a:extLst>
              <a:ext uri="{FF2B5EF4-FFF2-40B4-BE49-F238E27FC236}">
                <a16:creationId xmlns:a16="http://schemas.microsoft.com/office/drawing/2014/main" id="{46AAE0A1-60AD-4190-B85D-2DD8148369C7}"/>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5CF4C623-16D7-4722-8EFB-A5B0E3BC077D}"/>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7" y="1847088"/>
            <a:ext cx="5548039"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36" name="Group 35">
            <a:extLst>
              <a:ext uri="{FF2B5EF4-FFF2-40B4-BE49-F238E27FC236}">
                <a16:creationId xmlns:a16="http://schemas.microsoft.com/office/drawing/2014/main" id="{CEBDCB18-ABE5-43B0-8B68-89FEDAECB8B0}"/>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77388" y="482171"/>
            <a:ext cx="4074533" cy="5149101"/>
            <a:chOff x="7463259" y="583365"/>
            <a:chExt cx="4074533" cy="5181928"/>
          </a:xfrm>
        </p:grpSpPr>
        <p:sp>
          <p:nvSpPr>
            <p:cNvPr id="37" name="Rectangle 36">
              <a:extLst>
                <a:ext uri="{FF2B5EF4-FFF2-40B4-BE49-F238E27FC236}">
                  <a16:creationId xmlns:a16="http://schemas.microsoft.com/office/drawing/2014/main" id="{483C65C6-7268-490D-B4A8-927D45FAB623}"/>
                </a:ext>
              </a:extLst>
            </p:cNvPr>
            <p:cNvSpPr/>
            <p:nvPr>
              <p:extLst>
                <p:ext uri="{386F3935-93C4-4BCD-93E2-E3B085C9AB24}">
                  <p16:designElem xmlns:p16="http://schemas.microsoft.com/office/powerpoint/2015/main" val="1"/>
                </p:ext>
              </p:extLst>
            </p:nvPr>
          </p:nvSpPr>
          <p:spPr>
            <a:xfrm>
              <a:off x="7463259" y="583365"/>
              <a:ext cx="4074533"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6133D4A5-82E5-43A0-9FF0-81B7AC16CDF6}"/>
                </a:ext>
              </a:extLst>
            </p:cNvPr>
            <p:cNvSpPr/>
            <p:nvPr>
              <p:extLst>
                <p:ext uri="{386F3935-93C4-4BCD-93E2-E3B085C9AB24}">
                  <p16:designElem xmlns:p16="http://schemas.microsoft.com/office/powerpoint/2015/main" val="1"/>
                </p:ext>
              </p:extLst>
            </p:nvPr>
          </p:nvSpPr>
          <p:spPr>
            <a:xfrm>
              <a:off x="7776318" y="915807"/>
              <a:ext cx="345028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9" name="Picture 8" descr="A person standing in front of a building&#10;&#10;Description generated with very high confidence">
            <a:extLst>
              <a:ext uri="{FF2B5EF4-FFF2-40B4-BE49-F238E27FC236}">
                <a16:creationId xmlns:a16="http://schemas.microsoft.com/office/drawing/2014/main" id="{261AC27D-8F8B-4F9F-822F-927B7B020582}"/>
              </a:ext>
            </a:extLst>
          </p:cNvPr>
          <p:cNvPicPr>
            <a:picLocks noChangeAspect="1"/>
          </p:cNvPicPr>
          <p:nvPr/>
        </p:nvPicPr>
        <p:blipFill rotWithShape="1">
          <a:blip r:embed="rId4"/>
          <a:srcRect t="3056" r="4" b="4060"/>
          <a:stretch/>
        </p:blipFill>
        <p:spPr>
          <a:xfrm>
            <a:off x="8116373" y="1116345"/>
            <a:ext cx="2799103" cy="3866172"/>
          </a:xfrm>
          <a:prstGeom prst="rect">
            <a:avLst/>
          </a:prstGeom>
        </p:spPr>
      </p:pic>
      <p:sp>
        <p:nvSpPr>
          <p:cNvPr id="11" name="Title 10">
            <a:extLst>
              <a:ext uri="{FF2B5EF4-FFF2-40B4-BE49-F238E27FC236}">
                <a16:creationId xmlns:a16="http://schemas.microsoft.com/office/drawing/2014/main" id="{1BD24645-8B26-4ED2-AD97-2A7D953EB280}"/>
              </a:ext>
            </a:extLst>
          </p:cNvPr>
          <p:cNvSpPr>
            <a:spLocks noGrp="1"/>
          </p:cNvSpPr>
          <p:nvPr>
            <p:ph type="title"/>
          </p:nvPr>
        </p:nvSpPr>
        <p:spPr>
          <a:xfrm>
            <a:off x="1451580" y="804520"/>
            <a:ext cx="5550355" cy="1049235"/>
          </a:xfrm>
        </p:spPr>
        <p:txBody>
          <a:bodyPr vert="horz" lIns="91440" tIns="45720" rIns="91440" bIns="45720" rtlCol="0" anchor="t">
            <a:normAutofit/>
          </a:bodyPr>
          <a:lstStyle/>
          <a:p>
            <a:r>
              <a:rPr lang="en-US" dirty="0"/>
              <a:t>Biography </a:t>
            </a:r>
          </a:p>
        </p:txBody>
      </p:sp>
      <p:sp>
        <p:nvSpPr>
          <p:cNvPr id="13" name="Text Placeholder 12">
            <a:extLst>
              <a:ext uri="{FF2B5EF4-FFF2-40B4-BE49-F238E27FC236}">
                <a16:creationId xmlns:a16="http://schemas.microsoft.com/office/drawing/2014/main" id="{44647709-FB4B-42CB-BD90-CF106E6A082C}"/>
              </a:ext>
            </a:extLst>
          </p:cNvPr>
          <p:cNvSpPr>
            <a:spLocks noGrp="1"/>
          </p:cNvSpPr>
          <p:nvPr>
            <p:ph type="body" sz="half" idx="2"/>
          </p:nvPr>
        </p:nvSpPr>
        <p:spPr>
          <a:xfrm>
            <a:off x="1451580" y="2015732"/>
            <a:ext cx="5550355" cy="3450613"/>
          </a:xfrm>
        </p:spPr>
        <p:txBody>
          <a:bodyPr vert="horz" lIns="91440" tIns="45720" rIns="91440" bIns="45720" rtlCol="0" anchor="t">
            <a:normAutofit/>
          </a:bodyPr>
          <a:lstStyle/>
          <a:p>
            <a:pPr marL="285750" indent="-228600">
              <a:buFont typeface="Arial" panose="020B0604020202020204" pitchFamily="34" charset="0"/>
              <a:buChar char="•"/>
            </a:pPr>
            <a:r>
              <a:rPr lang="en-US" dirty="0"/>
              <a:t>The oldest of four children</a:t>
            </a:r>
          </a:p>
          <a:p>
            <a:pPr marL="285750" indent="-228600">
              <a:buFont typeface="Arial" panose="020B0604020202020204" pitchFamily="34" charset="0"/>
              <a:buChar char="•"/>
            </a:pPr>
            <a:r>
              <a:rPr lang="en-US" dirty="0"/>
              <a:t>Piano at age three</a:t>
            </a:r>
          </a:p>
          <a:p>
            <a:pPr marL="285750" indent="-228600">
              <a:buFont typeface="Arial" panose="020B0604020202020204" pitchFamily="34" charset="0"/>
              <a:buChar char="•"/>
            </a:pPr>
            <a:r>
              <a:rPr lang="en-US" dirty="0"/>
              <a:t>Royal Academy of Music </a:t>
            </a:r>
          </a:p>
          <a:p>
            <a:pPr marL="285750" indent="-228600">
              <a:buFont typeface="Arial" panose="020B0604020202020204" pitchFamily="34" charset="0"/>
              <a:buChar char="•"/>
            </a:pPr>
            <a:r>
              <a:rPr lang="en-US" dirty="0"/>
              <a:t>Pub Pianist in 1962</a:t>
            </a:r>
          </a:p>
          <a:p>
            <a:pPr indent="-228600">
              <a:buFont typeface="Arial" panose="020B0604020202020204" pitchFamily="34" charset="0"/>
              <a:buChar char="•"/>
            </a:pPr>
            <a:endParaRPr lang="en-US" dirty="0"/>
          </a:p>
        </p:txBody>
      </p:sp>
    </p:spTree>
    <p:extLst>
      <p:ext uri="{BB962C8B-B14F-4D97-AF65-F5344CB8AC3E}">
        <p14:creationId xmlns:p14="http://schemas.microsoft.com/office/powerpoint/2010/main" val="31736430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1CE580D1-F917-4567-AFB4-99AA9B52ADF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7" name="Picture 16">
            <a:extLst>
              <a:ext uri="{FF2B5EF4-FFF2-40B4-BE49-F238E27FC236}">
                <a16:creationId xmlns:a16="http://schemas.microsoft.com/office/drawing/2014/main" id="{1F5620B8-A2D8-4568-B566-F0453A0D9167}"/>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9" name="Straight Connector 18">
            <a:extLst>
              <a:ext uri="{FF2B5EF4-FFF2-40B4-BE49-F238E27FC236}">
                <a16:creationId xmlns:a16="http://schemas.microsoft.com/office/drawing/2014/main" id="{1C7D2BA4-4B7A-4596-8BCC-5CF715423894}"/>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9D4B225-18E9-4C5B-94D8-2ABE6D161E4A}"/>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23" name="Rectangle 22">
            <a:extLst>
              <a:ext uri="{FF2B5EF4-FFF2-40B4-BE49-F238E27FC236}">
                <a16:creationId xmlns:a16="http://schemas.microsoft.com/office/drawing/2014/main" id="{E8E51B09-2B9E-4D82-A5F8-29F85CBE206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59240118-40F3-4A1C-85DC-4E58525CB6A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27" name="Picture 26">
            <a:extLst>
              <a:ext uri="{FF2B5EF4-FFF2-40B4-BE49-F238E27FC236}">
                <a16:creationId xmlns:a16="http://schemas.microsoft.com/office/drawing/2014/main" id="{DD8AF6BD-5D32-4F8F-98B6-05F8A4390CB7}"/>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9" name="Straight Connector 28">
            <a:extLst>
              <a:ext uri="{FF2B5EF4-FFF2-40B4-BE49-F238E27FC236}">
                <a16:creationId xmlns:a16="http://schemas.microsoft.com/office/drawing/2014/main" id="{B47013E4-D33D-425E-B32E-DE7D5CB5F302}"/>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C269951F-7B8C-4336-BC68-9BA9843CEDA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239" y="482171"/>
            <a:ext cx="4074533" cy="5149101"/>
            <a:chOff x="7463259" y="583365"/>
            <a:chExt cx="4074533" cy="5181928"/>
          </a:xfrm>
        </p:grpSpPr>
        <p:sp>
          <p:nvSpPr>
            <p:cNvPr id="32" name="Rectangle 31">
              <a:extLst>
                <a:ext uri="{FF2B5EF4-FFF2-40B4-BE49-F238E27FC236}">
                  <a16:creationId xmlns:a16="http://schemas.microsoft.com/office/drawing/2014/main" id="{CFD48101-E230-4669-8C1B-39BAAB2BBEB5}"/>
                </a:ext>
              </a:extLst>
            </p:cNvPr>
            <p:cNvSpPr/>
            <p:nvPr>
              <p:extLst>
                <p:ext uri="{386F3935-93C4-4BCD-93E2-E3B085C9AB24}">
                  <p16:designElem xmlns:p16="http://schemas.microsoft.com/office/powerpoint/2015/main" val="1"/>
                </p:ext>
              </p:extLst>
            </p:nvPr>
          </p:nvSpPr>
          <p:spPr>
            <a:xfrm>
              <a:off x="7463259" y="583365"/>
              <a:ext cx="4074533"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18FA112-D8F0-41D3-9171-B0A3110E2AF6}"/>
                </a:ext>
              </a:extLst>
            </p:cNvPr>
            <p:cNvSpPr/>
            <p:nvPr>
              <p:extLst>
                <p:ext uri="{386F3935-93C4-4BCD-93E2-E3B085C9AB24}">
                  <p16:designElem xmlns:p16="http://schemas.microsoft.com/office/powerpoint/2015/main" val="1"/>
                </p:ext>
              </p:extLst>
            </p:nvPr>
          </p:nvSpPr>
          <p:spPr>
            <a:xfrm>
              <a:off x="7776318" y="915807"/>
              <a:ext cx="345028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35" name="Straight Connector 34">
            <a:extLst>
              <a:ext uri="{FF2B5EF4-FFF2-40B4-BE49-F238E27FC236}">
                <a16:creationId xmlns:a16="http://schemas.microsoft.com/office/drawing/2014/main" id="{A9087EE4-E285-4C8E-AC5F-CAE7D1FDE365}"/>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90359" y="1847088"/>
            <a:ext cx="5548039"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10" name="Picture Placeholder 9" descr="A person posing for the camera&#10;&#10;Description generated with very high confidence">
            <a:extLst>
              <a:ext uri="{FF2B5EF4-FFF2-40B4-BE49-F238E27FC236}">
                <a16:creationId xmlns:a16="http://schemas.microsoft.com/office/drawing/2014/main" id="{E5ACDC4F-1D97-49EC-99DB-EC8FB081B738}"/>
              </a:ext>
            </a:extLst>
          </p:cNvPr>
          <p:cNvPicPr>
            <a:picLocks noGrp="1" noChangeAspect="1"/>
          </p:cNvPicPr>
          <p:nvPr>
            <p:ph type="pic" idx="1"/>
          </p:nvPr>
        </p:nvPicPr>
        <p:blipFill rotWithShape="1">
          <a:blip r:embed="rId4"/>
          <a:srcRect r="3140" b="-4"/>
          <a:stretch/>
        </p:blipFill>
        <p:spPr>
          <a:xfrm>
            <a:off x="1285438" y="1116345"/>
            <a:ext cx="2799103" cy="3866172"/>
          </a:xfrm>
          <a:prstGeom prst="rect">
            <a:avLst/>
          </a:prstGeom>
        </p:spPr>
      </p:pic>
      <p:sp>
        <p:nvSpPr>
          <p:cNvPr id="2" name="Title 1">
            <a:extLst>
              <a:ext uri="{FF2B5EF4-FFF2-40B4-BE49-F238E27FC236}">
                <a16:creationId xmlns:a16="http://schemas.microsoft.com/office/drawing/2014/main" id="{60EE309F-3DA3-4542-B72A-F49F1BF239EC}"/>
              </a:ext>
            </a:extLst>
          </p:cNvPr>
          <p:cNvSpPr>
            <a:spLocks noGrp="1"/>
          </p:cNvSpPr>
          <p:nvPr>
            <p:ph type="title"/>
          </p:nvPr>
        </p:nvSpPr>
        <p:spPr>
          <a:xfrm>
            <a:off x="5188043" y="804520"/>
            <a:ext cx="5550355" cy="1049235"/>
          </a:xfrm>
        </p:spPr>
        <p:txBody>
          <a:bodyPr vert="horz" lIns="91440" tIns="45720" rIns="91440" bIns="45720" rtlCol="0" anchor="t">
            <a:normAutofit/>
          </a:bodyPr>
          <a:lstStyle/>
          <a:p>
            <a:r>
              <a:rPr lang="en-US" dirty="0"/>
              <a:t>Biography </a:t>
            </a:r>
          </a:p>
        </p:txBody>
      </p:sp>
      <p:sp>
        <p:nvSpPr>
          <p:cNvPr id="4" name="Text Placeholder 3">
            <a:extLst>
              <a:ext uri="{FF2B5EF4-FFF2-40B4-BE49-F238E27FC236}">
                <a16:creationId xmlns:a16="http://schemas.microsoft.com/office/drawing/2014/main" id="{BC02C69A-FA8E-439C-BADC-6A48B2BD329C}"/>
              </a:ext>
            </a:extLst>
          </p:cNvPr>
          <p:cNvSpPr>
            <a:spLocks noGrp="1"/>
          </p:cNvSpPr>
          <p:nvPr>
            <p:ph type="body" sz="half" idx="2"/>
          </p:nvPr>
        </p:nvSpPr>
        <p:spPr>
          <a:xfrm>
            <a:off x="5188043" y="2015732"/>
            <a:ext cx="5550355" cy="3450613"/>
          </a:xfrm>
        </p:spPr>
        <p:txBody>
          <a:bodyPr vert="horz" lIns="91440" tIns="45720" rIns="91440" bIns="45720" rtlCol="0" anchor="t">
            <a:normAutofit/>
          </a:bodyPr>
          <a:lstStyle/>
          <a:p>
            <a:pPr indent="-228600">
              <a:buFont typeface="Arial" panose="020B0604020202020204" pitchFamily="34" charset="0"/>
              <a:buChar char="•"/>
            </a:pPr>
            <a:r>
              <a:rPr lang="en-US" dirty="0"/>
              <a:t>“</a:t>
            </a:r>
            <a:r>
              <a:rPr lang="en-US" dirty="0" err="1"/>
              <a:t>Bluesology</a:t>
            </a:r>
            <a:r>
              <a:rPr lang="en-US" dirty="0"/>
              <a:t>” </a:t>
            </a:r>
          </a:p>
          <a:p>
            <a:pPr indent="-228600">
              <a:buFont typeface="Arial" panose="020B0604020202020204" pitchFamily="34" charset="0"/>
              <a:buChar char="•"/>
            </a:pPr>
            <a:r>
              <a:rPr lang="en-US" dirty="0"/>
              <a:t>In 1967, Bernie </a:t>
            </a:r>
            <a:r>
              <a:rPr lang="en-US" dirty="0" err="1"/>
              <a:t>Taupin</a:t>
            </a:r>
            <a:r>
              <a:rPr lang="en-US" dirty="0"/>
              <a:t> partnership began</a:t>
            </a:r>
          </a:p>
          <a:p>
            <a:pPr indent="-228600">
              <a:buFont typeface="Arial" panose="020B0604020202020204" pitchFamily="34" charset="0"/>
              <a:buChar char="•"/>
            </a:pPr>
            <a:r>
              <a:rPr lang="en-US" dirty="0"/>
              <a:t>Session musician for artists </a:t>
            </a:r>
          </a:p>
          <a:p>
            <a:endParaRPr lang="en-US" dirty="0"/>
          </a:p>
          <a:p>
            <a:pPr indent="-228600">
              <a:buFont typeface="Arial" panose="020B0604020202020204" pitchFamily="34" charset="0"/>
              <a:buChar char="•"/>
            </a:pPr>
            <a:endParaRPr lang="en-US" dirty="0"/>
          </a:p>
        </p:txBody>
      </p:sp>
    </p:spTree>
    <p:extLst>
      <p:ext uri="{BB962C8B-B14F-4D97-AF65-F5344CB8AC3E}">
        <p14:creationId xmlns:p14="http://schemas.microsoft.com/office/powerpoint/2010/main" val="7925855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CE580D1-F917-4567-AFB4-99AA9B52ADF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3" name="Picture 12">
            <a:extLst>
              <a:ext uri="{FF2B5EF4-FFF2-40B4-BE49-F238E27FC236}">
                <a16:creationId xmlns:a16="http://schemas.microsoft.com/office/drawing/2014/main" id="{1F5620B8-A2D8-4568-B566-F0453A0D9167}"/>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5" name="Straight Connector 14">
            <a:extLst>
              <a:ext uri="{FF2B5EF4-FFF2-40B4-BE49-F238E27FC236}">
                <a16:creationId xmlns:a16="http://schemas.microsoft.com/office/drawing/2014/main" id="{1C7D2BA4-4B7A-4596-8BCC-5CF715423894}"/>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9D4B225-18E9-4C5B-94D8-2ABE6D161E4A}"/>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9" name="Rectangle 18">
            <a:extLst>
              <a:ext uri="{FF2B5EF4-FFF2-40B4-BE49-F238E27FC236}">
                <a16:creationId xmlns:a16="http://schemas.microsoft.com/office/drawing/2014/main" id="{021A4066-B261-49FE-952E-A0FE3EE75CD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1958111-BC13-4D45-AB27-0C2C83F9BA6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23" name="Picture 22">
            <a:extLst>
              <a:ext uri="{FF2B5EF4-FFF2-40B4-BE49-F238E27FC236}">
                <a16:creationId xmlns:a16="http://schemas.microsoft.com/office/drawing/2014/main" id="{D42F4933-2ECF-4EE5-BCE4-F19E3CA609FE}"/>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5" name="Straight Connector 24">
            <a:extLst>
              <a:ext uri="{FF2B5EF4-FFF2-40B4-BE49-F238E27FC236}">
                <a16:creationId xmlns:a16="http://schemas.microsoft.com/office/drawing/2014/main" id="{C6FAC23C-014D-4AC5-AD1B-36F7D0E7EF32}"/>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81B4579-E2EA-4BD7-94FF-0A0BEE135C6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3530885"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29" name="Group 28">
            <a:extLst>
              <a:ext uri="{FF2B5EF4-FFF2-40B4-BE49-F238E27FC236}">
                <a16:creationId xmlns:a16="http://schemas.microsoft.com/office/drawing/2014/main" id="{82188758-E18A-4CE5-9D03-F4BF5D887C3F}"/>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0131" y="482171"/>
            <a:ext cx="6091791" cy="5149101"/>
            <a:chOff x="5446003" y="583365"/>
            <a:chExt cx="6091790" cy="5181928"/>
          </a:xfrm>
        </p:grpSpPr>
        <p:sp>
          <p:nvSpPr>
            <p:cNvPr id="30" name="Rectangle 29">
              <a:extLst>
                <a:ext uri="{FF2B5EF4-FFF2-40B4-BE49-F238E27FC236}">
                  <a16:creationId xmlns:a16="http://schemas.microsoft.com/office/drawing/2014/main" id="{821513DD-C15F-4381-AEA6-ED9E5E218CA6}"/>
                </a:ext>
              </a:extLst>
            </p:cNvPr>
            <p:cNvSpPr/>
            <p:nvPr>
              <p:extLst>
                <p:ext uri="{386F3935-93C4-4BCD-93E2-E3B085C9AB24}">
                  <p16:designElem xmlns:p16="http://schemas.microsoft.com/office/powerpoint/2015/main" val="1"/>
                </p:ext>
              </p:extLst>
            </p:nvPr>
          </p:nvSpPr>
          <p:spPr>
            <a:xfrm>
              <a:off x="5446003" y="583365"/>
              <a:ext cx="609179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CED2DE01-7F43-4858-85FC-27022DA78120}"/>
                </a:ext>
              </a:extLst>
            </p:cNvPr>
            <p:cNvSpPr/>
            <p:nvPr>
              <p:extLst>
                <p:ext uri="{386F3935-93C4-4BCD-93E2-E3B085C9AB24}">
                  <p16:designElem xmlns:p16="http://schemas.microsoft.com/office/powerpoint/2015/main" val="1"/>
                </p:ext>
              </p:extLst>
            </p:nvPr>
          </p:nvSpPr>
          <p:spPr>
            <a:xfrm>
              <a:off x="5764828" y="915807"/>
              <a:ext cx="546177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6" name="Picture Placeholder 5" descr="A person sitting on top of a building&#10;&#10;Description generated with high confidence">
            <a:extLst>
              <a:ext uri="{FF2B5EF4-FFF2-40B4-BE49-F238E27FC236}">
                <a16:creationId xmlns:a16="http://schemas.microsoft.com/office/drawing/2014/main" id="{7631949C-E877-4E47-A6E8-EE1E78398E63}"/>
              </a:ext>
            </a:extLst>
          </p:cNvPr>
          <p:cNvPicPr>
            <a:picLocks noGrp="1" noChangeAspect="1"/>
          </p:cNvPicPr>
          <p:nvPr>
            <p:ph type="pic" idx="1"/>
          </p:nvPr>
        </p:nvPicPr>
        <p:blipFill rotWithShape="1">
          <a:blip r:embed="rId4"/>
          <a:srcRect r="19871" b="-3"/>
          <a:stretch/>
        </p:blipFill>
        <p:spPr>
          <a:xfrm>
            <a:off x="6093926" y="1116345"/>
            <a:ext cx="4821551" cy="3866172"/>
          </a:xfrm>
          <a:prstGeom prst="rect">
            <a:avLst/>
          </a:prstGeom>
        </p:spPr>
      </p:pic>
      <p:sp>
        <p:nvSpPr>
          <p:cNvPr id="2" name="Title 1">
            <a:extLst>
              <a:ext uri="{FF2B5EF4-FFF2-40B4-BE49-F238E27FC236}">
                <a16:creationId xmlns:a16="http://schemas.microsoft.com/office/drawing/2014/main" id="{7F91ECB9-DB8C-4AFB-BEAE-1AD0CE7BFD3D}"/>
              </a:ext>
            </a:extLst>
          </p:cNvPr>
          <p:cNvSpPr>
            <a:spLocks noGrp="1"/>
          </p:cNvSpPr>
          <p:nvPr>
            <p:ph type="title"/>
          </p:nvPr>
        </p:nvSpPr>
        <p:spPr>
          <a:xfrm>
            <a:off x="1451580" y="804520"/>
            <a:ext cx="3530157" cy="1049235"/>
          </a:xfrm>
        </p:spPr>
        <p:txBody>
          <a:bodyPr vert="horz" lIns="91440" tIns="45720" rIns="91440" bIns="45720" rtlCol="0" anchor="t">
            <a:normAutofit/>
          </a:bodyPr>
          <a:lstStyle/>
          <a:p>
            <a:r>
              <a:rPr lang="en-US" dirty="0"/>
              <a:t>Biography </a:t>
            </a:r>
          </a:p>
        </p:txBody>
      </p:sp>
      <p:sp>
        <p:nvSpPr>
          <p:cNvPr id="4" name="Text Placeholder 3">
            <a:extLst>
              <a:ext uri="{FF2B5EF4-FFF2-40B4-BE49-F238E27FC236}">
                <a16:creationId xmlns:a16="http://schemas.microsoft.com/office/drawing/2014/main" id="{164AFCBA-74D1-470A-89BF-3B7FB1E0ADD6}"/>
              </a:ext>
            </a:extLst>
          </p:cNvPr>
          <p:cNvSpPr>
            <a:spLocks noGrp="1"/>
          </p:cNvSpPr>
          <p:nvPr>
            <p:ph type="body" sz="half" idx="2"/>
          </p:nvPr>
        </p:nvSpPr>
        <p:spPr>
          <a:xfrm>
            <a:off x="1451581" y="2015732"/>
            <a:ext cx="3526523" cy="3450613"/>
          </a:xfrm>
        </p:spPr>
        <p:txBody>
          <a:bodyPr vert="horz" lIns="91440" tIns="45720" rIns="91440" bIns="45720" rtlCol="0" anchor="t">
            <a:normAutofit/>
          </a:bodyPr>
          <a:lstStyle/>
          <a:p>
            <a:pPr indent="-228600">
              <a:buFont typeface="Arial" panose="020B0604020202020204" pitchFamily="34" charset="0"/>
              <a:buChar char="•"/>
            </a:pPr>
            <a:r>
              <a:rPr lang="en-US" dirty="0"/>
              <a:t>Released many number one hits </a:t>
            </a:r>
          </a:p>
          <a:p>
            <a:pPr indent="-228600">
              <a:buFont typeface="Arial" panose="020B0604020202020204" pitchFamily="34" charset="0"/>
              <a:buChar char="•"/>
            </a:pPr>
            <a:r>
              <a:rPr lang="en-US" dirty="0"/>
              <a:t>“You’re Song”</a:t>
            </a:r>
          </a:p>
          <a:p>
            <a:pPr indent="-228600">
              <a:buFont typeface="Arial" panose="020B0604020202020204" pitchFamily="34" charset="0"/>
              <a:buChar char="•"/>
            </a:pPr>
            <a:r>
              <a:rPr lang="en-US" dirty="0"/>
              <a:t>“Tiny Dancer”</a:t>
            </a:r>
          </a:p>
          <a:p>
            <a:pPr indent="-228600">
              <a:buFont typeface="Arial" panose="020B0604020202020204" pitchFamily="34" charset="0"/>
              <a:buChar char="•"/>
            </a:pPr>
            <a:r>
              <a:rPr lang="en-US" dirty="0"/>
              <a:t>“Goodbye Yellow Brick Road”</a:t>
            </a:r>
          </a:p>
          <a:p>
            <a:pPr indent="-228600">
              <a:buFont typeface="Arial" panose="020B0604020202020204" pitchFamily="34" charset="0"/>
              <a:buChar char="•"/>
            </a:pPr>
            <a:r>
              <a:rPr lang="en-US" dirty="0"/>
              <a:t>“Rocket Man”</a:t>
            </a:r>
          </a:p>
          <a:p>
            <a:pPr indent="-228600">
              <a:buFont typeface="Arial" panose="020B0604020202020204" pitchFamily="34" charset="0"/>
              <a:buChar char="•"/>
            </a:pPr>
            <a:endParaRPr lang="en-US" dirty="0"/>
          </a:p>
        </p:txBody>
      </p:sp>
    </p:spTree>
    <p:extLst>
      <p:ext uri="{BB962C8B-B14F-4D97-AF65-F5344CB8AC3E}">
        <p14:creationId xmlns:p14="http://schemas.microsoft.com/office/powerpoint/2010/main" val="37061335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60" name="Rectangle 59">
            <a:extLst>
              <a:ext uri="{FF2B5EF4-FFF2-40B4-BE49-F238E27FC236}">
                <a16:creationId xmlns:a16="http://schemas.microsoft.com/office/drawing/2014/main" id="{1CE580D1-F917-4567-AFB4-99AA9B52ADF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62" name="Picture 61">
            <a:extLst>
              <a:ext uri="{FF2B5EF4-FFF2-40B4-BE49-F238E27FC236}">
                <a16:creationId xmlns:a16="http://schemas.microsoft.com/office/drawing/2014/main" id="{1F5620B8-A2D8-4568-B566-F0453A0D9167}"/>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64" name="Straight Connector 63">
            <a:extLst>
              <a:ext uri="{FF2B5EF4-FFF2-40B4-BE49-F238E27FC236}">
                <a16:creationId xmlns:a16="http://schemas.microsoft.com/office/drawing/2014/main" id="{1C7D2BA4-4B7A-4596-8BCC-5CF715423894}"/>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C9D4B225-18E9-4C5B-94D8-2ABE6D161E4A}"/>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68" name="Rectangle 67">
            <a:extLst>
              <a:ext uri="{FF2B5EF4-FFF2-40B4-BE49-F238E27FC236}">
                <a16:creationId xmlns:a16="http://schemas.microsoft.com/office/drawing/2014/main" id="{5BB14454-D00C-4958-BB39-F5F9F3ACD49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A1084370-0E70-4003-9787-3490FCC20E1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72" name="Picture 71">
            <a:extLst>
              <a:ext uri="{FF2B5EF4-FFF2-40B4-BE49-F238E27FC236}">
                <a16:creationId xmlns:a16="http://schemas.microsoft.com/office/drawing/2014/main" id="{3635D2BC-4EDA-4A3E-83BF-035608099BD5}"/>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74" name="Straight Connector 73">
            <a:extLst>
              <a:ext uri="{FF2B5EF4-FFF2-40B4-BE49-F238E27FC236}">
                <a16:creationId xmlns:a16="http://schemas.microsoft.com/office/drawing/2014/main" id="{A3C86EB9-7FA9-42F7-B348-A7FD17436A94}"/>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28A657A7-C4E5-425B-98FA-BB817FF7BFB0}"/>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8029" y="1847088"/>
            <a:ext cx="3520368"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78" name="Group 77">
            <a:extLst>
              <a:ext uri="{FF2B5EF4-FFF2-40B4-BE49-F238E27FC236}">
                <a16:creationId xmlns:a16="http://schemas.microsoft.com/office/drawing/2014/main" id="{2B7C66D2-22E8-4E8F-829B-050BFA7C86C5}"/>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237" y="482171"/>
            <a:ext cx="6104331" cy="5149101"/>
            <a:chOff x="7463259" y="583365"/>
            <a:chExt cx="6104330" cy="5181928"/>
          </a:xfrm>
        </p:grpSpPr>
        <p:sp>
          <p:nvSpPr>
            <p:cNvPr id="79" name="Rectangle 78">
              <a:extLst>
                <a:ext uri="{FF2B5EF4-FFF2-40B4-BE49-F238E27FC236}">
                  <a16:creationId xmlns:a16="http://schemas.microsoft.com/office/drawing/2014/main" id="{F0B78D6F-1F61-4DBB-8F5A-934BB850DD1F}"/>
                </a:ext>
              </a:extLst>
            </p:cNvPr>
            <p:cNvSpPr/>
            <p:nvPr>
              <p:extLst>
                <p:ext uri="{386F3935-93C4-4BCD-93E2-E3B085C9AB24}">
                  <p16:designElem xmlns:p16="http://schemas.microsoft.com/office/powerpoint/2015/main" val="1"/>
                </p:ext>
              </p:extLst>
            </p:nvPr>
          </p:nvSpPr>
          <p:spPr>
            <a:xfrm>
              <a:off x="7463259" y="583365"/>
              <a:ext cx="610433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23EA261D-1F8C-4BE5-8586-3C1CC5CE80FE}"/>
                </a:ext>
              </a:extLst>
            </p:cNvPr>
            <p:cNvSpPr/>
            <p:nvPr>
              <p:extLst>
                <p:ext uri="{386F3935-93C4-4BCD-93E2-E3B085C9AB24}">
                  <p16:designElem xmlns:p16="http://schemas.microsoft.com/office/powerpoint/2015/main" val="1"/>
                </p:ext>
              </p:extLst>
            </p:nvPr>
          </p:nvSpPr>
          <p:spPr>
            <a:xfrm>
              <a:off x="7776318" y="915807"/>
              <a:ext cx="5471354"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0" name="Picture Placeholder 9" descr="A person wearing sunglasses posing for the camera&#10;&#10;Description generated with very high confidence">
            <a:extLst>
              <a:ext uri="{FF2B5EF4-FFF2-40B4-BE49-F238E27FC236}">
                <a16:creationId xmlns:a16="http://schemas.microsoft.com/office/drawing/2014/main" id="{FD973044-A36C-4C4D-9012-49159A7175C3}"/>
              </a:ext>
            </a:extLst>
          </p:cNvPr>
          <p:cNvPicPr>
            <a:picLocks noGrp="1" noChangeAspect="1"/>
          </p:cNvPicPr>
          <p:nvPr>
            <p:ph type="pic" idx="1"/>
          </p:nvPr>
        </p:nvPicPr>
        <p:blipFill rotWithShape="1">
          <a:blip r:embed="rId4"/>
          <a:srcRect l="13184" r="11933"/>
          <a:stretch/>
        </p:blipFill>
        <p:spPr>
          <a:xfrm>
            <a:off x="1271223" y="1116345"/>
            <a:ext cx="4825148" cy="3866172"/>
          </a:xfrm>
          <a:prstGeom prst="rect">
            <a:avLst/>
          </a:prstGeom>
        </p:spPr>
      </p:pic>
      <p:sp>
        <p:nvSpPr>
          <p:cNvPr id="2" name="Title 1">
            <a:extLst>
              <a:ext uri="{FF2B5EF4-FFF2-40B4-BE49-F238E27FC236}">
                <a16:creationId xmlns:a16="http://schemas.microsoft.com/office/drawing/2014/main" id="{CBE1C212-6484-4F54-9471-71731A02FA39}"/>
              </a:ext>
            </a:extLst>
          </p:cNvPr>
          <p:cNvSpPr>
            <a:spLocks noGrp="1"/>
          </p:cNvSpPr>
          <p:nvPr>
            <p:ph type="title"/>
          </p:nvPr>
        </p:nvSpPr>
        <p:spPr>
          <a:xfrm>
            <a:off x="7218030" y="804520"/>
            <a:ext cx="3520367" cy="1049235"/>
          </a:xfrm>
        </p:spPr>
        <p:txBody>
          <a:bodyPr vert="horz" lIns="91440" tIns="45720" rIns="91440" bIns="45720" rtlCol="0" anchor="t">
            <a:normAutofit/>
          </a:bodyPr>
          <a:lstStyle/>
          <a:p>
            <a:r>
              <a:rPr lang="en-US" dirty="0"/>
              <a:t>Biography </a:t>
            </a:r>
          </a:p>
        </p:txBody>
      </p:sp>
      <p:sp>
        <p:nvSpPr>
          <p:cNvPr id="4" name="Text Placeholder 3">
            <a:extLst>
              <a:ext uri="{FF2B5EF4-FFF2-40B4-BE49-F238E27FC236}">
                <a16:creationId xmlns:a16="http://schemas.microsoft.com/office/drawing/2014/main" id="{7BB374DB-B346-4989-B885-500A6CEB0D14}"/>
              </a:ext>
            </a:extLst>
          </p:cNvPr>
          <p:cNvSpPr>
            <a:spLocks noGrp="1"/>
          </p:cNvSpPr>
          <p:nvPr>
            <p:ph type="body" sz="half" idx="2"/>
          </p:nvPr>
        </p:nvSpPr>
        <p:spPr>
          <a:xfrm>
            <a:off x="7218029" y="2015732"/>
            <a:ext cx="3520368" cy="3450613"/>
          </a:xfrm>
        </p:spPr>
        <p:txBody>
          <a:bodyPr vert="horz" lIns="91440" tIns="45720" rIns="91440" bIns="45720" rtlCol="0" anchor="t">
            <a:normAutofit/>
          </a:bodyPr>
          <a:lstStyle/>
          <a:p>
            <a:pPr indent="-228600">
              <a:buFont typeface="Arial" panose="020B0604020202020204" pitchFamily="34" charset="0"/>
              <a:buChar char="•"/>
            </a:pPr>
            <a:r>
              <a:rPr lang="en-US" dirty="0"/>
              <a:t>Many Collaborations </a:t>
            </a:r>
          </a:p>
          <a:p>
            <a:pPr indent="-228600">
              <a:buFont typeface="Arial" panose="020B0604020202020204" pitchFamily="34" charset="0"/>
              <a:buChar char="•"/>
            </a:pPr>
            <a:r>
              <a:rPr lang="en-US" dirty="0"/>
              <a:t>Rock and Roll Hall of Fame</a:t>
            </a:r>
          </a:p>
          <a:p>
            <a:pPr indent="-228600">
              <a:buFont typeface="Arial" panose="020B0604020202020204" pitchFamily="34" charset="0"/>
              <a:buChar char="•"/>
            </a:pPr>
            <a:r>
              <a:rPr lang="en-US" dirty="0"/>
              <a:t>Won Academy Awards</a:t>
            </a:r>
          </a:p>
          <a:p>
            <a:pPr indent="-228600">
              <a:buFont typeface="Arial" panose="020B0604020202020204" pitchFamily="34" charset="0"/>
              <a:buChar char="•"/>
            </a:pPr>
            <a:r>
              <a:rPr lang="en-US" dirty="0"/>
              <a:t>Composing Broadway musicals</a:t>
            </a:r>
          </a:p>
          <a:p>
            <a:pPr indent="-228600">
              <a:buFont typeface="Arial" panose="020B0604020202020204" pitchFamily="34" charset="0"/>
              <a:buChar char="•"/>
            </a:pPr>
            <a:r>
              <a:rPr lang="en-US" dirty="0"/>
              <a:t>Shows in Las Vegas, Nevada. </a:t>
            </a:r>
          </a:p>
        </p:txBody>
      </p:sp>
    </p:spTree>
    <p:extLst>
      <p:ext uri="{BB962C8B-B14F-4D97-AF65-F5344CB8AC3E}">
        <p14:creationId xmlns:p14="http://schemas.microsoft.com/office/powerpoint/2010/main" val="14078551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0CABCAE3-64FC-4149-819F-2C181282415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38" name="Picture 37">
            <a:extLst>
              <a:ext uri="{FF2B5EF4-FFF2-40B4-BE49-F238E27FC236}">
                <a16:creationId xmlns:a16="http://schemas.microsoft.com/office/drawing/2014/main" id="{012FDCFE-9AD2-4D8A-8CBF-B3AA37EBF6DD}"/>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40" name="Straight Connector 39">
            <a:extLst>
              <a:ext uri="{FF2B5EF4-FFF2-40B4-BE49-F238E27FC236}">
                <a16:creationId xmlns:a16="http://schemas.microsoft.com/office/drawing/2014/main" id="{FBD463FC-4CA8-4FF4-85A3-AF9F4B98D210}"/>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A56012FD-74A8-4C91-B318-435CF2B71927}"/>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44" name="Rectangle 43">
            <a:extLst>
              <a:ext uri="{FF2B5EF4-FFF2-40B4-BE49-F238E27FC236}">
                <a16:creationId xmlns:a16="http://schemas.microsoft.com/office/drawing/2014/main" id="{3193BA5C-B8F3-4972-BA54-014C48FAFA4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05B93327-222A-4DAC-9163-371BF44CDB0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48" name="Picture 47">
            <a:extLst>
              <a:ext uri="{FF2B5EF4-FFF2-40B4-BE49-F238E27FC236}">
                <a16:creationId xmlns:a16="http://schemas.microsoft.com/office/drawing/2014/main" id="{C04ED70F-D6FD-4EB1-A171-D30F885FE73E}"/>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50" name="Straight Connector 49">
            <a:extLst>
              <a:ext uri="{FF2B5EF4-FFF2-40B4-BE49-F238E27FC236}">
                <a16:creationId xmlns:a16="http://schemas.microsoft.com/office/drawing/2014/main" id="{DA26CAE9-74C4-4EDD-8A80-77F79EAA86F4}"/>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grpSp>
        <p:nvGrpSpPr>
          <p:cNvPr id="52" name="Group 51">
            <a:extLst>
              <a:ext uri="{FF2B5EF4-FFF2-40B4-BE49-F238E27FC236}">
                <a16:creationId xmlns:a16="http://schemas.microsoft.com/office/drawing/2014/main" id="{14EE34E3-F117-4487-8ACF-33DA65FA11B3}"/>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0131" y="482171"/>
            <a:ext cx="6091791" cy="5149101"/>
            <a:chOff x="5460131" y="482171"/>
            <a:chExt cx="6091791" cy="5149101"/>
          </a:xfrm>
        </p:grpSpPr>
        <p:sp>
          <p:nvSpPr>
            <p:cNvPr id="53" name="Rectangle 52">
              <a:extLst>
                <a:ext uri="{FF2B5EF4-FFF2-40B4-BE49-F238E27FC236}">
                  <a16:creationId xmlns:a16="http://schemas.microsoft.com/office/drawing/2014/main" id="{39ACC02C-6424-4165-93C4-E83C8E81D462}"/>
                </a:ext>
              </a:extLst>
            </p:cNvPr>
            <p:cNvSpPr/>
            <p:nvPr>
              <p:extLst>
                <p:ext uri="{386F3935-93C4-4BCD-93E2-E3B085C9AB24}">
                  <p16:designElem xmlns:p16="http://schemas.microsoft.com/office/powerpoint/2015/main" val="1"/>
                </p:ext>
              </p:extLst>
            </p:nvPr>
          </p:nvSpPr>
          <p:spPr>
            <a:xfrm>
              <a:off x="5460131" y="482171"/>
              <a:ext cx="6091791"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182CB9C-C978-4C9B-9AAD-8B1341897550}"/>
                </a:ext>
              </a:extLst>
            </p:cNvPr>
            <p:cNvSpPr/>
            <p:nvPr>
              <p:extLst>
                <p:ext uri="{386F3935-93C4-4BCD-93E2-E3B085C9AB24}">
                  <p16:designElem xmlns:p16="http://schemas.microsoft.com/office/powerpoint/2015/main" val="1"/>
                </p:ext>
              </p:extLst>
            </p:nvPr>
          </p:nvSpPr>
          <p:spPr>
            <a:xfrm>
              <a:off x="5778956" y="812507"/>
              <a:ext cx="5461780"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6" name="Rectangle 55">
            <a:extLst>
              <a:ext uri="{FF2B5EF4-FFF2-40B4-BE49-F238E27FC236}">
                <a16:creationId xmlns:a16="http://schemas.microsoft.com/office/drawing/2014/main" id="{56388820-A63D-463C-9DBC-060A5ABE33B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42379" y="977965"/>
            <a:ext cx="5134631"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8" name="Straight Connector 57">
            <a:extLst>
              <a:ext uri="{FF2B5EF4-FFF2-40B4-BE49-F238E27FC236}">
                <a16:creationId xmlns:a16="http://schemas.microsoft.com/office/drawing/2014/main" id="{D7162BAB-C25E-4CE9-B87C-F118DC7E7C22}"/>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3530885"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10" name="Picture Placeholder 9" descr="A picture containing black, person&#10;&#10;Description generated with high confidence">
            <a:extLst>
              <a:ext uri="{FF2B5EF4-FFF2-40B4-BE49-F238E27FC236}">
                <a16:creationId xmlns:a16="http://schemas.microsoft.com/office/drawing/2014/main" id="{264F0450-0D8F-418A-AEDA-11A3530E897F}"/>
              </a:ext>
            </a:extLst>
          </p:cNvPr>
          <p:cNvPicPr>
            <a:picLocks noGrp="1" noChangeAspect="1"/>
          </p:cNvPicPr>
          <p:nvPr>
            <p:ph type="pic" idx="1"/>
          </p:nvPr>
        </p:nvPicPr>
        <p:blipFill rotWithShape="1">
          <a:blip r:embed="rId4"/>
          <a:srcRect/>
          <a:stretch/>
        </p:blipFill>
        <p:spPr>
          <a:xfrm>
            <a:off x="6093926" y="1693370"/>
            <a:ext cx="4821551" cy="2712122"/>
          </a:xfrm>
          <a:prstGeom prst="rect">
            <a:avLst/>
          </a:prstGeom>
        </p:spPr>
      </p:pic>
      <p:sp>
        <p:nvSpPr>
          <p:cNvPr id="2" name="Title 1">
            <a:extLst>
              <a:ext uri="{FF2B5EF4-FFF2-40B4-BE49-F238E27FC236}">
                <a16:creationId xmlns:a16="http://schemas.microsoft.com/office/drawing/2014/main" id="{17C1A3A8-47E4-480F-8721-CC280404AA52}"/>
              </a:ext>
            </a:extLst>
          </p:cNvPr>
          <p:cNvSpPr>
            <a:spLocks noGrp="1"/>
          </p:cNvSpPr>
          <p:nvPr>
            <p:ph type="title"/>
          </p:nvPr>
        </p:nvSpPr>
        <p:spPr>
          <a:xfrm>
            <a:off x="1451580" y="804520"/>
            <a:ext cx="3530157" cy="1049235"/>
          </a:xfrm>
        </p:spPr>
        <p:txBody>
          <a:bodyPr vert="horz" lIns="91440" tIns="45720" rIns="91440" bIns="45720" rtlCol="0" anchor="t">
            <a:normAutofit/>
          </a:bodyPr>
          <a:lstStyle/>
          <a:p>
            <a:r>
              <a:rPr lang="en-US" dirty="0"/>
              <a:t>Composition History </a:t>
            </a:r>
          </a:p>
        </p:txBody>
      </p:sp>
      <p:sp>
        <p:nvSpPr>
          <p:cNvPr id="4" name="Text Placeholder 3">
            <a:extLst>
              <a:ext uri="{FF2B5EF4-FFF2-40B4-BE49-F238E27FC236}">
                <a16:creationId xmlns:a16="http://schemas.microsoft.com/office/drawing/2014/main" id="{399FCE36-07CD-446C-A01D-4290EBC4777E}"/>
              </a:ext>
            </a:extLst>
          </p:cNvPr>
          <p:cNvSpPr>
            <a:spLocks noGrp="1"/>
          </p:cNvSpPr>
          <p:nvPr>
            <p:ph type="body" sz="half" idx="2"/>
          </p:nvPr>
        </p:nvSpPr>
        <p:spPr>
          <a:xfrm>
            <a:off x="1451581" y="2015732"/>
            <a:ext cx="3526523" cy="3450613"/>
          </a:xfrm>
        </p:spPr>
        <p:txBody>
          <a:bodyPr vert="horz" lIns="91440" tIns="45720" rIns="91440" bIns="45720" rtlCol="0" anchor="t">
            <a:normAutofit/>
          </a:bodyPr>
          <a:lstStyle/>
          <a:p>
            <a:pPr indent="-228600">
              <a:buFont typeface="Arial" panose="020B0604020202020204" pitchFamily="34" charset="0"/>
              <a:buChar char="•"/>
            </a:pPr>
            <a:r>
              <a:rPr lang="en-US" dirty="0"/>
              <a:t>“Your Song” </a:t>
            </a:r>
          </a:p>
          <a:p>
            <a:pPr indent="-228600">
              <a:buFont typeface="Arial" panose="020B0604020202020204" pitchFamily="34" charset="0"/>
              <a:buChar char="•"/>
            </a:pPr>
            <a:r>
              <a:rPr lang="en-US" dirty="0"/>
              <a:t>Recorded in 1970</a:t>
            </a:r>
          </a:p>
          <a:p>
            <a:pPr indent="-228600">
              <a:buFont typeface="Arial" panose="020B0604020202020204" pitchFamily="34" charset="0"/>
              <a:buChar char="•"/>
            </a:pPr>
            <a:r>
              <a:rPr lang="en-US" dirty="0"/>
              <a:t>His first pop hit</a:t>
            </a:r>
          </a:p>
          <a:p>
            <a:pPr indent="-228600">
              <a:buFont typeface="Arial" panose="020B0604020202020204" pitchFamily="34" charset="0"/>
              <a:buChar char="•"/>
            </a:pPr>
            <a:r>
              <a:rPr lang="en-US" dirty="0"/>
              <a:t> Appeared on second album</a:t>
            </a:r>
          </a:p>
          <a:p>
            <a:pPr indent="-228600">
              <a:buFont typeface="Arial" panose="020B0604020202020204" pitchFamily="34" charset="0"/>
              <a:buChar char="•"/>
            </a:pPr>
            <a:r>
              <a:rPr lang="en-US" dirty="0"/>
              <a:t>Grammy Hall of Fame in 1998</a:t>
            </a:r>
          </a:p>
          <a:p>
            <a:endParaRPr lang="en-US" dirty="0"/>
          </a:p>
        </p:txBody>
      </p:sp>
    </p:spTree>
    <p:extLst>
      <p:ext uri="{BB962C8B-B14F-4D97-AF65-F5344CB8AC3E}">
        <p14:creationId xmlns:p14="http://schemas.microsoft.com/office/powerpoint/2010/main" val="40771234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8" name="Rectangle 10">
            <a:extLst>
              <a:ext uri="{FF2B5EF4-FFF2-40B4-BE49-F238E27FC236}">
                <a16:creationId xmlns:a16="http://schemas.microsoft.com/office/drawing/2014/main" id="{0CABCAE3-64FC-4149-819F-2C181282415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29" name="Picture 12">
            <a:extLst>
              <a:ext uri="{FF2B5EF4-FFF2-40B4-BE49-F238E27FC236}">
                <a16:creationId xmlns:a16="http://schemas.microsoft.com/office/drawing/2014/main" id="{012FDCFE-9AD2-4D8A-8CBF-B3AA37EBF6DD}"/>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0" name="Straight Connector 14">
            <a:extLst>
              <a:ext uri="{FF2B5EF4-FFF2-40B4-BE49-F238E27FC236}">
                <a16:creationId xmlns:a16="http://schemas.microsoft.com/office/drawing/2014/main" id="{FBD463FC-4CA8-4FF4-85A3-AF9F4B98D210}"/>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31" name="Straight Connector 16">
            <a:extLst>
              <a:ext uri="{FF2B5EF4-FFF2-40B4-BE49-F238E27FC236}">
                <a16:creationId xmlns:a16="http://schemas.microsoft.com/office/drawing/2014/main" id="{A56012FD-74A8-4C91-B318-435CF2B71927}"/>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32" name="Rectangle 18">
            <a:extLst>
              <a:ext uri="{FF2B5EF4-FFF2-40B4-BE49-F238E27FC236}">
                <a16:creationId xmlns:a16="http://schemas.microsoft.com/office/drawing/2014/main" id="{45C76AC0-BB6B-419E-A327-AFA29750080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20">
            <a:extLst>
              <a:ext uri="{FF2B5EF4-FFF2-40B4-BE49-F238E27FC236}">
                <a16:creationId xmlns:a16="http://schemas.microsoft.com/office/drawing/2014/main" id="{8B0E4246-09B8-46D7-A0D2-4D264863AD3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34" name="Picture 22">
            <a:extLst>
              <a:ext uri="{FF2B5EF4-FFF2-40B4-BE49-F238E27FC236}">
                <a16:creationId xmlns:a16="http://schemas.microsoft.com/office/drawing/2014/main" id="{F50C8D8D-B32F-4194-8321-164EC442750E}"/>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5" name="Straight Connector 24">
            <a:extLst>
              <a:ext uri="{FF2B5EF4-FFF2-40B4-BE49-F238E27FC236}">
                <a16:creationId xmlns:a16="http://schemas.microsoft.com/office/drawing/2014/main" id="{5BD24D8B-8573-4260-B700-E860AD6D2A8E}"/>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3E0B6A3-E197-43D6-82D5-7455DAB1A746}"/>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79647" y="1847088"/>
            <a:ext cx="4158750"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6" name="Picture Placeholder 5" descr="A close up of a person&#10;&#10;Description generated with high confidence">
            <a:extLst>
              <a:ext uri="{FF2B5EF4-FFF2-40B4-BE49-F238E27FC236}">
                <a16:creationId xmlns:a16="http://schemas.microsoft.com/office/drawing/2014/main" id="{92A1F7CF-6060-4A7E-BBAC-F5A3ED0D30AB}"/>
              </a:ext>
            </a:extLst>
          </p:cNvPr>
          <p:cNvPicPr>
            <a:picLocks noGrp="1" noChangeAspect="1"/>
          </p:cNvPicPr>
          <p:nvPr>
            <p:ph type="pic" idx="1"/>
          </p:nvPr>
        </p:nvPicPr>
        <p:blipFill>
          <a:blip r:embed="rId4"/>
          <a:srcRect l="13916" r="13916"/>
          <a:stretch>
            <a:fillRect/>
          </a:stretch>
        </p:blipFill>
        <p:spPr>
          <a:xfrm>
            <a:off x="1928461" y="805583"/>
            <a:ext cx="3363578" cy="4660762"/>
          </a:xfrm>
          <a:prstGeom prst="rect">
            <a:avLst/>
          </a:prstGeom>
        </p:spPr>
      </p:pic>
      <p:sp>
        <p:nvSpPr>
          <p:cNvPr id="2" name="Title 1">
            <a:extLst>
              <a:ext uri="{FF2B5EF4-FFF2-40B4-BE49-F238E27FC236}">
                <a16:creationId xmlns:a16="http://schemas.microsoft.com/office/drawing/2014/main" id="{0856F4A2-D06D-4459-9911-E71A72C7AEB7}"/>
              </a:ext>
            </a:extLst>
          </p:cNvPr>
          <p:cNvSpPr>
            <a:spLocks noGrp="1"/>
          </p:cNvSpPr>
          <p:nvPr>
            <p:ph type="title"/>
          </p:nvPr>
        </p:nvSpPr>
        <p:spPr>
          <a:xfrm>
            <a:off x="6579648" y="804520"/>
            <a:ext cx="4158749" cy="1049235"/>
          </a:xfrm>
        </p:spPr>
        <p:txBody>
          <a:bodyPr vert="horz" lIns="91440" tIns="45720" rIns="91440" bIns="45720" rtlCol="0" anchor="t">
            <a:normAutofit/>
          </a:bodyPr>
          <a:lstStyle/>
          <a:p>
            <a:r>
              <a:rPr lang="en-US" dirty="0"/>
              <a:t>Composition  History </a:t>
            </a:r>
          </a:p>
        </p:txBody>
      </p:sp>
      <p:sp>
        <p:nvSpPr>
          <p:cNvPr id="4" name="Text Placeholder 3">
            <a:extLst>
              <a:ext uri="{FF2B5EF4-FFF2-40B4-BE49-F238E27FC236}">
                <a16:creationId xmlns:a16="http://schemas.microsoft.com/office/drawing/2014/main" id="{F064B9C6-AF2C-4991-AF4B-63C906EA20ED}"/>
              </a:ext>
            </a:extLst>
          </p:cNvPr>
          <p:cNvSpPr>
            <a:spLocks noGrp="1"/>
          </p:cNvSpPr>
          <p:nvPr>
            <p:ph type="body" sz="half" idx="2"/>
          </p:nvPr>
        </p:nvSpPr>
        <p:spPr>
          <a:xfrm>
            <a:off x="6579647" y="2015732"/>
            <a:ext cx="4158750" cy="3450613"/>
          </a:xfrm>
        </p:spPr>
        <p:txBody>
          <a:bodyPr vert="horz" lIns="91440" tIns="45720" rIns="91440" bIns="45720" rtlCol="0" anchor="t">
            <a:normAutofit/>
          </a:bodyPr>
          <a:lstStyle/>
          <a:p>
            <a:pPr indent="-228600">
              <a:buFont typeface="Arial" panose="020B0604020202020204" pitchFamily="34" charset="0"/>
              <a:buChar char="•"/>
            </a:pPr>
            <a:r>
              <a:rPr lang="en-US" dirty="0"/>
              <a:t>“Tiny Dancer”</a:t>
            </a:r>
          </a:p>
          <a:p>
            <a:pPr indent="-228600">
              <a:buFont typeface="Arial" panose="020B0604020202020204" pitchFamily="34" charset="0"/>
              <a:buChar char="•"/>
            </a:pPr>
            <a:r>
              <a:rPr lang="en-US" dirty="0"/>
              <a:t>Composed by Elton John </a:t>
            </a:r>
          </a:p>
          <a:p>
            <a:pPr indent="-228600">
              <a:buFont typeface="Arial" panose="020B0604020202020204" pitchFamily="34" charset="0"/>
              <a:buChar char="•"/>
            </a:pPr>
            <a:r>
              <a:rPr lang="en-US" dirty="0"/>
              <a:t>Released as a single in 1972</a:t>
            </a:r>
          </a:p>
          <a:p>
            <a:pPr indent="-228600">
              <a:buFont typeface="Arial" panose="020B0604020202020204" pitchFamily="34" charset="0"/>
              <a:buChar char="•"/>
            </a:pPr>
            <a:r>
              <a:rPr lang="en-US" dirty="0"/>
              <a:t> dedicated to many women</a:t>
            </a:r>
          </a:p>
          <a:p>
            <a:pPr indent="-228600">
              <a:buFont typeface="Arial" panose="020B0604020202020204" pitchFamily="34" charset="0"/>
              <a:buChar char="•"/>
            </a:pPr>
            <a:r>
              <a:rPr lang="en-US" dirty="0"/>
              <a:t>Initially wasn’t popular</a:t>
            </a:r>
          </a:p>
          <a:p>
            <a:pPr indent="-228600">
              <a:buFont typeface="Arial" panose="020B0604020202020204" pitchFamily="34" charset="0"/>
              <a:buChar char="•"/>
            </a:pPr>
            <a:endParaRPr lang="en-US" dirty="0"/>
          </a:p>
        </p:txBody>
      </p:sp>
    </p:spTree>
    <p:extLst>
      <p:ext uri="{BB962C8B-B14F-4D97-AF65-F5344CB8AC3E}">
        <p14:creationId xmlns:p14="http://schemas.microsoft.com/office/powerpoint/2010/main" val="18891632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CE580D1-F917-4567-AFB4-99AA9B52ADF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3" name="Picture 12">
            <a:extLst>
              <a:ext uri="{FF2B5EF4-FFF2-40B4-BE49-F238E27FC236}">
                <a16:creationId xmlns:a16="http://schemas.microsoft.com/office/drawing/2014/main" id="{1F5620B8-A2D8-4568-B566-F0453A0D9167}"/>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5" name="Straight Connector 14">
            <a:extLst>
              <a:ext uri="{FF2B5EF4-FFF2-40B4-BE49-F238E27FC236}">
                <a16:creationId xmlns:a16="http://schemas.microsoft.com/office/drawing/2014/main" id="{1C7D2BA4-4B7A-4596-8BCC-5CF715423894}"/>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9D4B225-18E9-4C5B-94D8-2ABE6D161E4A}"/>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9" name="Rectangle 18">
            <a:extLst>
              <a:ext uri="{FF2B5EF4-FFF2-40B4-BE49-F238E27FC236}">
                <a16:creationId xmlns:a16="http://schemas.microsoft.com/office/drawing/2014/main" id="{10419CA0-BFB4-4390-AB8F-5DBFCA45D4D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96E9C81-ACBE-459E-A7D5-2BB824B68FD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23" name="Picture 22">
            <a:extLst>
              <a:ext uri="{FF2B5EF4-FFF2-40B4-BE49-F238E27FC236}">
                <a16:creationId xmlns:a16="http://schemas.microsoft.com/office/drawing/2014/main" id="{08EC5C75-E28F-4899-9C2E-39431B82B740}"/>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5" name="Straight Connector 24">
            <a:extLst>
              <a:ext uri="{FF2B5EF4-FFF2-40B4-BE49-F238E27FC236}">
                <a16:creationId xmlns:a16="http://schemas.microsoft.com/office/drawing/2014/main" id="{46AAE0A1-60AD-4190-B85D-2DD8148369C7}"/>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CF4C623-16D7-4722-8EFB-A5B0E3BC077D}"/>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7" y="1847088"/>
            <a:ext cx="5548039"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29" name="Group 28">
            <a:extLst>
              <a:ext uri="{FF2B5EF4-FFF2-40B4-BE49-F238E27FC236}">
                <a16:creationId xmlns:a16="http://schemas.microsoft.com/office/drawing/2014/main" id="{CEBDCB18-ABE5-43B0-8B68-89FEDAECB8B0}"/>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77388" y="482171"/>
            <a:ext cx="4074533" cy="5149101"/>
            <a:chOff x="7463259" y="583365"/>
            <a:chExt cx="4074533" cy="5181928"/>
          </a:xfrm>
        </p:grpSpPr>
        <p:sp>
          <p:nvSpPr>
            <p:cNvPr id="30" name="Rectangle 29">
              <a:extLst>
                <a:ext uri="{FF2B5EF4-FFF2-40B4-BE49-F238E27FC236}">
                  <a16:creationId xmlns:a16="http://schemas.microsoft.com/office/drawing/2014/main" id="{483C65C6-7268-490D-B4A8-927D45FAB623}"/>
                </a:ext>
              </a:extLst>
            </p:cNvPr>
            <p:cNvSpPr/>
            <p:nvPr>
              <p:extLst>
                <p:ext uri="{386F3935-93C4-4BCD-93E2-E3B085C9AB24}">
                  <p16:designElem xmlns:p16="http://schemas.microsoft.com/office/powerpoint/2015/main" val="1"/>
                </p:ext>
              </p:extLst>
            </p:nvPr>
          </p:nvSpPr>
          <p:spPr>
            <a:xfrm>
              <a:off x="7463259" y="583365"/>
              <a:ext cx="4074533"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6133D4A5-82E5-43A0-9FF0-81B7AC16CDF6}"/>
                </a:ext>
              </a:extLst>
            </p:cNvPr>
            <p:cNvSpPr/>
            <p:nvPr>
              <p:extLst>
                <p:ext uri="{386F3935-93C4-4BCD-93E2-E3B085C9AB24}">
                  <p16:designElem xmlns:p16="http://schemas.microsoft.com/office/powerpoint/2015/main" val="1"/>
                </p:ext>
              </p:extLst>
            </p:nvPr>
          </p:nvSpPr>
          <p:spPr>
            <a:xfrm>
              <a:off x="7776318" y="915807"/>
              <a:ext cx="345028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6" name="Picture Placeholder 5" descr="A person wearing sunglasses&#10;&#10;Description generated with very high confidence">
            <a:extLst>
              <a:ext uri="{FF2B5EF4-FFF2-40B4-BE49-F238E27FC236}">
                <a16:creationId xmlns:a16="http://schemas.microsoft.com/office/drawing/2014/main" id="{D87EA599-22BF-42EA-AD33-5EF35A6126AF}"/>
              </a:ext>
            </a:extLst>
          </p:cNvPr>
          <p:cNvPicPr>
            <a:picLocks noGrp="1" noChangeAspect="1"/>
          </p:cNvPicPr>
          <p:nvPr>
            <p:ph type="pic" idx="1"/>
          </p:nvPr>
        </p:nvPicPr>
        <p:blipFill rotWithShape="1">
          <a:blip r:embed="rId4"/>
          <a:srcRect l="28553" r="23300" b="-3"/>
          <a:stretch/>
        </p:blipFill>
        <p:spPr>
          <a:xfrm>
            <a:off x="8116373" y="1116345"/>
            <a:ext cx="2799103" cy="3866172"/>
          </a:xfrm>
          <a:prstGeom prst="rect">
            <a:avLst/>
          </a:prstGeom>
        </p:spPr>
      </p:pic>
      <p:sp>
        <p:nvSpPr>
          <p:cNvPr id="2" name="Title 1">
            <a:extLst>
              <a:ext uri="{FF2B5EF4-FFF2-40B4-BE49-F238E27FC236}">
                <a16:creationId xmlns:a16="http://schemas.microsoft.com/office/drawing/2014/main" id="{101F373D-9E25-4B42-8FCD-31E54C599983}"/>
              </a:ext>
            </a:extLst>
          </p:cNvPr>
          <p:cNvSpPr>
            <a:spLocks noGrp="1"/>
          </p:cNvSpPr>
          <p:nvPr>
            <p:ph type="title"/>
          </p:nvPr>
        </p:nvSpPr>
        <p:spPr>
          <a:xfrm>
            <a:off x="1451580" y="804520"/>
            <a:ext cx="5550355" cy="1049235"/>
          </a:xfrm>
        </p:spPr>
        <p:txBody>
          <a:bodyPr vert="horz" lIns="91440" tIns="45720" rIns="91440" bIns="45720" rtlCol="0" anchor="t">
            <a:normAutofit/>
          </a:bodyPr>
          <a:lstStyle/>
          <a:p>
            <a:r>
              <a:rPr lang="en-US" dirty="0"/>
              <a:t>Composition History </a:t>
            </a:r>
          </a:p>
        </p:txBody>
      </p:sp>
      <p:sp>
        <p:nvSpPr>
          <p:cNvPr id="4" name="Text Placeholder 3">
            <a:extLst>
              <a:ext uri="{FF2B5EF4-FFF2-40B4-BE49-F238E27FC236}">
                <a16:creationId xmlns:a16="http://schemas.microsoft.com/office/drawing/2014/main" id="{2051097B-9AF9-443A-93E0-70D713532750}"/>
              </a:ext>
            </a:extLst>
          </p:cNvPr>
          <p:cNvSpPr>
            <a:spLocks noGrp="1"/>
          </p:cNvSpPr>
          <p:nvPr>
            <p:ph type="body" sz="half" idx="2"/>
          </p:nvPr>
        </p:nvSpPr>
        <p:spPr>
          <a:xfrm>
            <a:off x="1451580" y="2015732"/>
            <a:ext cx="5550355" cy="3450613"/>
          </a:xfrm>
        </p:spPr>
        <p:txBody>
          <a:bodyPr vert="horz" lIns="91440" tIns="45720" rIns="91440" bIns="45720" rtlCol="0" anchor="t">
            <a:normAutofit/>
          </a:bodyPr>
          <a:lstStyle/>
          <a:p>
            <a:pPr indent="-228600">
              <a:buFont typeface="Arial" panose="020B0604020202020204" pitchFamily="34" charset="0"/>
              <a:buChar char="•"/>
            </a:pPr>
            <a:r>
              <a:rPr lang="en-US" dirty="0"/>
              <a:t>“Rocket Man” </a:t>
            </a:r>
          </a:p>
          <a:p>
            <a:pPr indent="-228600">
              <a:buFont typeface="Arial" panose="020B0604020202020204" pitchFamily="34" charset="0"/>
              <a:buChar char="•"/>
            </a:pPr>
            <a:r>
              <a:rPr lang="en-US" dirty="0"/>
              <a:t>Elton John and Bernie </a:t>
            </a:r>
            <a:r>
              <a:rPr lang="en-US" dirty="0" err="1"/>
              <a:t>Taupin</a:t>
            </a:r>
            <a:r>
              <a:rPr lang="en-US" dirty="0"/>
              <a:t> </a:t>
            </a:r>
          </a:p>
          <a:p>
            <a:pPr indent="-228600">
              <a:buFont typeface="Arial" panose="020B0604020202020204" pitchFamily="34" charset="0"/>
              <a:buChar char="•"/>
            </a:pPr>
            <a:r>
              <a:rPr lang="en-US" dirty="0"/>
              <a:t>Hit number six </a:t>
            </a:r>
          </a:p>
          <a:p>
            <a:pPr indent="-228600">
              <a:buFont typeface="Arial" panose="020B0604020202020204" pitchFamily="34" charset="0"/>
              <a:buChar char="•"/>
            </a:pPr>
            <a:r>
              <a:rPr lang="en-US" dirty="0"/>
              <a:t> “The Rocket Man”</a:t>
            </a:r>
          </a:p>
        </p:txBody>
      </p:sp>
    </p:spTree>
    <p:extLst>
      <p:ext uri="{BB962C8B-B14F-4D97-AF65-F5344CB8AC3E}">
        <p14:creationId xmlns:p14="http://schemas.microsoft.com/office/powerpoint/2010/main" val="584337176"/>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1466</TotalTime>
  <Words>1871</Words>
  <Application>Microsoft Office PowerPoint</Application>
  <PresentationFormat>Widescreen</PresentationFormat>
  <Paragraphs>135</Paragraphs>
  <Slides>15</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Gill Sans MT</vt:lpstr>
      <vt:lpstr>Gallery</vt:lpstr>
      <vt:lpstr>Reginald Kenneth Dwight  Aka: Sir Elton John</vt:lpstr>
      <vt:lpstr>Elton John  </vt:lpstr>
      <vt:lpstr>Biography </vt:lpstr>
      <vt:lpstr>Biography </vt:lpstr>
      <vt:lpstr>Biography </vt:lpstr>
      <vt:lpstr>Biography </vt:lpstr>
      <vt:lpstr>Composition History </vt:lpstr>
      <vt:lpstr>Composition  History </vt:lpstr>
      <vt:lpstr>Composition History </vt:lpstr>
      <vt:lpstr>Composition History </vt:lpstr>
      <vt:lpstr>Listening Guide </vt:lpstr>
      <vt:lpstr>Listening Guide </vt:lpstr>
      <vt:lpstr>Listening guide </vt:lpstr>
      <vt:lpstr>Listening Guide </vt:lpstr>
      <vt:lpstr>Bibliography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Reginald Kenneth Dwight  Aka: Sir Elton John</dc:title>
  <dc:creator>hanna</dc:creator>
  <cp:lastModifiedBy>hanna</cp:lastModifiedBy>
  <cp:revision>63</cp:revision>
  <dcterms:created xsi:type="dcterms:W3CDTF">2017-11-02T18:57:53Z</dcterms:created>
  <dcterms:modified xsi:type="dcterms:W3CDTF">2017-11-08T16:00:29Z</dcterms:modified>
</cp:coreProperties>
</file>